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699" r:id="rId4"/>
    <p:sldMasterId id="2147483712" r:id="rId5"/>
  </p:sldMasterIdLst>
  <p:notesMasterIdLst>
    <p:notesMasterId r:id="rId38"/>
  </p:notesMasterIdLst>
  <p:sldIdLst>
    <p:sldId id="262" r:id="rId6"/>
    <p:sldId id="303" r:id="rId7"/>
    <p:sldId id="306" r:id="rId8"/>
    <p:sldId id="257" r:id="rId9"/>
    <p:sldId id="258" r:id="rId10"/>
    <p:sldId id="285" r:id="rId11"/>
    <p:sldId id="286" r:id="rId12"/>
    <p:sldId id="268" r:id="rId13"/>
    <p:sldId id="284" r:id="rId14"/>
    <p:sldId id="304" r:id="rId15"/>
    <p:sldId id="269" r:id="rId16"/>
    <p:sldId id="287" r:id="rId17"/>
    <p:sldId id="302" r:id="rId18"/>
    <p:sldId id="270" r:id="rId19"/>
    <p:sldId id="288" r:id="rId20"/>
    <p:sldId id="305" r:id="rId21"/>
    <p:sldId id="292" r:id="rId22"/>
    <p:sldId id="293" r:id="rId23"/>
    <p:sldId id="291" r:id="rId24"/>
    <p:sldId id="271" r:id="rId25"/>
    <p:sldId id="297" r:id="rId26"/>
    <p:sldId id="272" r:id="rId27"/>
    <p:sldId id="296" r:id="rId28"/>
    <p:sldId id="298" r:id="rId29"/>
    <p:sldId id="275" r:id="rId30"/>
    <p:sldId id="276" r:id="rId31"/>
    <p:sldId id="277" r:id="rId32"/>
    <p:sldId id="278" r:id="rId33"/>
    <p:sldId id="279" r:id="rId34"/>
    <p:sldId id="282" r:id="rId35"/>
    <p:sldId id="301" r:id="rId36"/>
    <p:sldId id="28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23" autoAdjust="0"/>
  </p:normalViewPr>
  <p:slideViewPr>
    <p:cSldViewPr>
      <p:cViewPr>
        <p:scale>
          <a:sx n="80" d="100"/>
          <a:sy n="80" d="100"/>
        </p:scale>
        <p:origin x="-768" y="246"/>
      </p:cViewPr>
      <p:guideLst>
        <p:guide orient="horz" pos="2160"/>
        <p:guide pos="2880"/>
      </p:guideLst>
    </p:cSldViewPr>
  </p:slideViewPr>
  <p:outlineViewPr>
    <p:cViewPr>
      <p:scale>
        <a:sx n="33" d="100"/>
        <a:sy n="33" d="100"/>
      </p:scale>
      <p:origin x="216"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6F070DE-982F-452A-8A90-B37BD38F3123}" type="datetimeFigureOut">
              <a:rPr lang="en-US"/>
              <a:pPr>
                <a:defRPr/>
              </a:pPr>
              <a:t>3/16/2012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663A6C7-62D6-43AE-85EB-422FE407E9CE}" type="slidenum">
              <a:rPr lang="en-US"/>
              <a:pPr>
                <a:defRPr/>
              </a:pPr>
              <a:t>‹#›</a:t>
            </a:fld>
            <a:endParaRPr lang="en-US" dirty="0"/>
          </a:p>
        </p:txBody>
      </p:sp>
    </p:spTree>
    <p:extLst>
      <p:ext uri="{BB962C8B-B14F-4D97-AF65-F5344CB8AC3E}">
        <p14:creationId xmlns:p14="http://schemas.microsoft.com/office/powerpoint/2010/main" val="50277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7C265-71B8-4BB3-8158-A2BA03820642}" type="slidenum">
              <a:rPr lang="en-US"/>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64607-B307-44EC-9731-AB52D8DF3680}" type="slidenum">
              <a:rPr lang="en-US"/>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ctrTitle"/>
          </p:nvPr>
        </p:nvSpPr>
        <p:spPr>
          <a:xfrm>
            <a:off x="2438400" y="3352800"/>
            <a:ext cx="6324600" cy="1371600"/>
          </a:xfrm>
        </p:spPr>
        <p:txBody>
          <a:bodyPr/>
          <a:lstStyle>
            <a:lvl1pPr>
              <a:lnSpc>
                <a:spcPct val="90000"/>
              </a:lnSpc>
              <a:defRPr sz="4800"/>
            </a:lvl1pPr>
          </a:lstStyle>
          <a:p>
            <a:r>
              <a:rPr lang="en-US" smtClean="0"/>
              <a:t>Click to edit Master title style</a:t>
            </a:r>
            <a:endParaRPr lang="en-US"/>
          </a:p>
        </p:txBody>
      </p:sp>
      <p:sp>
        <p:nvSpPr>
          <p:cNvPr id="30724" name="Rectangle 4"/>
          <p:cNvSpPr>
            <a:spLocks noGrp="1" noChangeArrowheads="1"/>
          </p:cNvSpPr>
          <p:nvPr>
            <p:ph type="subTitle" idx="1"/>
          </p:nvPr>
        </p:nvSpPr>
        <p:spPr>
          <a:xfrm>
            <a:off x="2438400" y="4724400"/>
            <a:ext cx="6324600" cy="685800"/>
          </a:xfrm>
        </p:spPr>
        <p:txBody>
          <a:bodyPr/>
          <a:lstStyle>
            <a:lvl1pPr marL="0" indent="0">
              <a:lnSpc>
                <a:spcPct val="80000"/>
              </a:lnSpc>
              <a:buFont typeface="Wingdings" pitchFamily="2" charset="2"/>
              <a:buNone/>
              <a:defRPr sz="3200"/>
            </a:lvl1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7716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85800"/>
            <a:ext cx="51625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0.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5.xml"/><Relationship Id="rId1" Type="http://schemas.openxmlformats.org/officeDocument/2006/relationships/slideLayout" Target="../slideLayouts/slideLayout3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524000" y="2057400"/>
            <a:ext cx="7086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3" name="Rectangle 17"/>
          <p:cNvSpPr>
            <a:spLocks noGrp="1" noChangeArrowheads="1"/>
          </p:cNvSpPr>
          <p:nvPr>
            <p:ph type="title"/>
          </p:nvPr>
        </p:nvSpPr>
        <p:spPr bwMode="auto">
          <a:xfrm>
            <a:off x="1524000" y="685800"/>
            <a:ext cx="7086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hf hdr="0" dt="0"/>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rgbClr val="000000"/>
        </a:buClr>
        <a:buSzPct val="50000"/>
        <a:buFont typeface="Wingdings" pitchFamily="2" charset="2"/>
        <a:buChar char="n"/>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50000"/>
        <a:buFont typeface="Wingdings" pitchFamily="2" charset="2"/>
        <a:buChar char="n"/>
        <a:defRPr sz="2400">
          <a:solidFill>
            <a:srgbClr val="000000"/>
          </a:solidFill>
          <a:latin typeface="+mn-lt"/>
        </a:defRPr>
      </a:lvl2pPr>
      <a:lvl3pPr marL="1143000" indent="-228600" algn="l" rtl="0" eaLnBrk="1" fontAlgn="base" hangingPunct="1">
        <a:spcBef>
          <a:spcPct val="20000"/>
        </a:spcBef>
        <a:spcAft>
          <a:spcPct val="0"/>
        </a:spcAft>
        <a:buClr>
          <a:srgbClr val="000000"/>
        </a:buClr>
        <a:buSzPct val="50000"/>
        <a:buFont typeface="Wingdings" pitchFamily="2" charset="2"/>
        <a:buChar char="n"/>
        <a:defRPr sz="2000">
          <a:solidFill>
            <a:srgbClr val="000000"/>
          </a:solidFill>
          <a:latin typeface="+mn-lt"/>
        </a:defRPr>
      </a:lvl3pPr>
      <a:lvl4pPr marL="1600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4pPr>
      <a:lvl5pPr marL="20574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5" cstate="print"/>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hd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transition/>
  <p:hf hd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3" r:id="rId1"/>
  </p:sldLayoutIdLst>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idenbachlaw.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200400"/>
          </a:xfrm>
        </p:spPr>
        <p:txBody>
          <a:bodyPr/>
          <a:lstStyle/>
          <a:p>
            <a:pPr algn="ctr" eaLnBrk="1" fontAlgn="auto" hangingPunct="1">
              <a:spcAft>
                <a:spcPts val="0"/>
              </a:spcAft>
              <a:defRPr/>
            </a:pPr>
            <a:r>
              <a:rPr lang="en-US" sz="4400" b="1" dirty="0" smtClean="0">
                <a:solidFill>
                  <a:schemeClr val="bg2">
                    <a:lumMod val="20000"/>
                    <a:lumOff val="80000"/>
                  </a:schemeClr>
                </a:solidFill>
                <a:latin typeface="Palatino Linotype" pitchFamily="18" charset="0"/>
              </a:rPr>
              <a:t>Effective Document Preparation and Formation Process</a:t>
            </a:r>
            <a:br>
              <a:rPr lang="en-US" sz="4400" b="1" dirty="0" smtClean="0">
                <a:solidFill>
                  <a:schemeClr val="bg2">
                    <a:lumMod val="20000"/>
                    <a:lumOff val="80000"/>
                  </a:schemeClr>
                </a:solidFill>
                <a:latin typeface="Palatino Linotype" pitchFamily="18" charset="0"/>
              </a:rPr>
            </a:br>
            <a:r>
              <a:rPr lang="en-US" sz="4400" b="1" dirty="0" smtClean="0">
                <a:solidFill>
                  <a:schemeClr val="bg2">
                    <a:lumMod val="20000"/>
                    <a:lumOff val="80000"/>
                  </a:schemeClr>
                </a:solidFill>
                <a:latin typeface="Palatino Linotype" pitchFamily="18" charset="0"/>
              </a:rPr>
              <a:t> In Pennsylvania</a:t>
            </a:r>
            <a:endParaRPr lang="en-US" sz="4400" b="1" dirty="0">
              <a:solidFill>
                <a:schemeClr val="bg2">
                  <a:lumMod val="20000"/>
                  <a:lumOff val="80000"/>
                </a:schemeClr>
              </a:solidFill>
              <a:latin typeface="Palatino Linotype" pitchFamily="18" charset="0"/>
            </a:endParaRPr>
          </a:p>
        </p:txBody>
      </p:sp>
      <p:sp>
        <p:nvSpPr>
          <p:cNvPr id="2052" name="Subtitle 2"/>
          <p:cNvSpPr txBox="1">
            <a:spLocks/>
          </p:cNvSpPr>
          <p:nvPr/>
        </p:nvSpPr>
        <p:spPr bwMode="auto">
          <a:xfrm>
            <a:off x="2133600" y="4419600"/>
            <a:ext cx="5029200" cy="1676400"/>
          </a:xfrm>
          <a:prstGeom prst="rect">
            <a:avLst/>
          </a:prstGeom>
          <a:noFill/>
          <a:ln w="9525">
            <a:noFill/>
            <a:miter lim="800000"/>
            <a:headEnd/>
            <a:tailEnd/>
          </a:ln>
        </p:spPr>
        <p:txBody>
          <a:bodyPr/>
          <a:lstStyle/>
          <a:p>
            <a:pPr marL="342900" indent="-228600" algn="ctr">
              <a:spcBef>
                <a:spcPct val="20000"/>
              </a:spcBef>
              <a:buClr>
                <a:schemeClr val="accent1"/>
              </a:buClr>
              <a:buFont typeface="Arial" charset="0"/>
              <a:buNone/>
            </a:pPr>
            <a:r>
              <a:rPr lang="en-US" sz="2400" b="1" dirty="0">
                <a:solidFill>
                  <a:schemeClr val="bg1">
                    <a:lumMod val="75000"/>
                  </a:schemeClr>
                </a:solidFill>
                <a:latin typeface="Palatino Linotype" pitchFamily="18" charset="0"/>
              </a:rPr>
              <a:t>Neil M. Hilkert, Esquire</a:t>
            </a:r>
          </a:p>
          <a:p>
            <a:pPr marL="342900" indent="-228600" algn="ctr">
              <a:spcBef>
                <a:spcPct val="20000"/>
              </a:spcBef>
              <a:buClr>
                <a:schemeClr val="accent1"/>
              </a:buClr>
              <a:buFont typeface="Arial" charset="0"/>
              <a:buNone/>
            </a:pPr>
            <a:r>
              <a:rPr lang="en-US" sz="2400" b="1" dirty="0">
                <a:solidFill>
                  <a:schemeClr val="bg1">
                    <a:lumMod val="75000"/>
                  </a:schemeClr>
                </a:solidFill>
                <a:latin typeface="Palatino Linotype" pitchFamily="18" charset="0"/>
              </a:rPr>
              <a:t>Reidenbach &amp; Associations, </a:t>
            </a:r>
            <a:r>
              <a:rPr lang="en-US" sz="2400" b="1" dirty="0" smtClean="0">
                <a:solidFill>
                  <a:schemeClr val="bg1">
                    <a:lumMod val="75000"/>
                  </a:schemeClr>
                </a:solidFill>
                <a:latin typeface="Palatino Linotype" pitchFamily="18" charset="0"/>
              </a:rPr>
              <a:t>LLC</a:t>
            </a:r>
          </a:p>
          <a:p>
            <a:pPr marL="342900" indent="-228600" algn="ctr">
              <a:spcBef>
                <a:spcPct val="20000"/>
              </a:spcBef>
              <a:buClr>
                <a:schemeClr val="accent1"/>
              </a:buClr>
              <a:buFont typeface="Arial" charset="0"/>
              <a:buNone/>
            </a:pPr>
            <a:r>
              <a:rPr lang="en-US" sz="2200" b="1" dirty="0" smtClean="0">
                <a:solidFill>
                  <a:schemeClr val="bg1">
                    <a:lumMod val="75000"/>
                  </a:schemeClr>
                </a:solidFill>
                <a:latin typeface="Palatino Linotype" pitchFamily="18" charset="0"/>
                <a:hlinkClick r:id="rId3"/>
              </a:rPr>
              <a:t>www.reidenbachlaw.com</a:t>
            </a:r>
            <a:endParaRPr lang="en-US" sz="2200" b="1" dirty="0" smtClean="0">
              <a:solidFill>
                <a:schemeClr val="bg1">
                  <a:lumMod val="75000"/>
                </a:schemeClr>
              </a:solidFill>
              <a:latin typeface="Palatino Linotype" pitchFamily="18" charset="0"/>
            </a:endParaRPr>
          </a:p>
          <a:p>
            <a:pPr marL="342900" indent="-228600" algn="ctr">
              <a:spcBef>
                <a:spcPct val="20000"/>
              </a:spcBef>
              <a:buClr>
                <a:schemeClr val="accent1"/>
              </a:buClr>
              <a:buFont typeface="Arial" charset="0"/>
              <a:buNone/>
            </a:pPr>
            <a:r>
              <a:rPr lang="en-US" sz="2200" b="1" dirty="0" smtClean="0">
                <a:solidFill>
                  <a:schemeClr val="bg1">
                    <a:lumMod val="75000"/>
                  </a:schemeClr>
                </a:solidFill>
                <a:latin typeface="Palatino Linotype" pitchFamily="18" charset="0"/>
              </a:rPr>
              <a:t>neil@reidenbachlaw.com</a:t>
            </a:r>
          </a:p>
          <a:p>
            <a:pPr marL="342900" indent="-228600" algn="ctr">
              <a:spcBef>
                <a:spcPct val="20000"/>
              </a:spcBef>
              <a:buClr>
                <a:schemeClr val="accent1"/>
              </a:buClr>
              <a:buFont typeface="Arial" charset="0"/>
              <a:buNone/>
            </a:pPr>
            <a:endParaRPr lang="en-US" sz="2200" b="1" dirty="0" smtClean="0">
              <a:solidFill>
                <a:schemeClr val="bg1">
                  <a:lumMod val="75000"/>
                </a:schemeClr>
              </a:solidFill>
              <a:latin typeface="Palatino Linotype" pitchFamily="18" charset="0"/>
            </a:endParaRPr>
          </a:p>
          <a:p>
            <a:pPr marL="342900" indent="-228600" algn="ctr">
              <a:spcBef>
                <a:spcPct val="20000"/>
              </a:spcBef>
              <a:buClr>
                <a:schemeClr val="accent1"/>
              </a:buClr>
              <a:buFont typeface="Arial" charset="0"/>
              <a:buNone/>
            </a:pPr>
            <a:endParaRPr lang="en-US" sz="2200" b="1" dirty="0">
              <a:solidFill>
                <a:schemeClr val="bg1">
                  <a:lumMod val="75000"/>
                </a:schemeClr>
              </a:solidFill>
              <a:latin typeface="Palatino Linotype" pitchFamily="18" charset="0"/>
            </a:endParaRPr>
          </a:p>
          <a:p>
            <a:pPr marL="342900" indent="-228600">
              <a:spcBef>
                <a:spcPct val="20000"/>
              </a:spcBef>
              <a:buClr>
                <a:schemeClr val="accent1"/>
              </a:buClr>
              <a:buFont typeface="Arial" charset="0"/>
              <a:buNone/>
            </a:pPr>
            <a:endParaRPr lang="en-US" sz="2200" dirty="0">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1" descr="\\SCOTT\data\Firm Files\Client Files\CAU Files\CAU-Village 2 Community Association\Evidence\Concrete Retaining Wall at Unit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6280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219200"/>
          </a:xfrm>
        </p:spPr>
        <p:txBody>
          <a:bodyPr/>
          <a:lstStyle/>
          <a:p>
            <a:pPr algn="ctr" eaLnBrk="1" fontAlgn="auto" hangingPunct="1">
              <a:spcAft>
                <a:spcPts val="0"/>
              </a:spcAft>
              <a:defRPr/>
            </a:pPr>
            <a:r>
              <a:rPr lang="en-US" sz="2800" b="1" i="1" u="sng" dirty="0" smtClean="0">
                <a:solidFill>
                  <a:srgbClr val="675E47"/>
                </a:solidFill>
                <a:latin typeface="Castellar" pitchFamily="18" charset="0"/>
              </a:rPr>
              <a:t/>
            </a:r>
            <a:br>
              <a:rPr lang="en-US" sz="2800" b="1" i="1" u="sng" dirty="0" smtClean="0">
                <a:solidFill>
                  <a:srgbClr val="675E47"/>
                </a:solidFill>
                <a:latin typeface="Castellar" pitchFamily="18" charset="0"/>
              </a:rPr>
            </a:br>
            <a:r>
              <a:rPr lang="en-US" sz="2800" b="1" i="1" u="sng" dirty="0">
                <a:solidFill>
                  <a:srgbClr val="675E47"/>
                </a:solidFill>
                <a:latin typeface="Castellar" pitchFamily="18" charset="0"/>
              </a:rPr>
              <a:t/>
            </a:r>
            <a:br>
              <a:rPr lang="en-US" sz="2800" b="1" i="1" u="sng" dirty="0">
                <a:solidFill>
                  <a:srgbClr val="675E47"/>
                </a:solidFill>
                <a:latin typeface="Castellar" pitchFamily="18" charset="0"/>
              </a:rPr>
            </a:br>
            <a:r>
              <a:rPr lang="en-US" sz="2800" b="1" i="1" u="sng" dirty="0" smtClean="0">
                <a:solidFill>
                  <a:srgbClr val="675E47"/>
                </a:solidFill>
                <a:latin typeface="Castellar" pitchFamily="18" charset="0"/>
              </a:rPr>
              <a:t/>
            </a:r>
            <a:br>
              <a:rPr lang="en-US" sz="2800" b="1" i="1" u="sng" dirty="0" smtClean="0">
                <a:solidFill>
                  <a:srgbClr val="675E47"/>
                </a:solidFill>
                <a:latin typeface="Castellar" pitchFamily="18" charset="0"/>
              </a:rPr>
            </a:br>
            <a:r>
              <a:rPr lang="en-US" sz="2800" i="1" u="sng" dirty="0" smtClean="0">
                <a:solidFill>
                  <a:srgbClr val="675E47"/>
                </a:solidFill>
                <a:latin typeface="Castellar" pitchFamily="18" charset="0"/>
              </a:rPr>
              <a:t/>
            </a:r>
            <a:br>
              <a:rPr lang="en-US" sz="2800" i="1" u="sng" dirty="0" smtClean="0">
                <a:solidFill>
                  <a:srgbClr val="675E47"/>
                </a:solidFill>
                <a:latin typeface="Castellar" pitchFamily="18" charset="0"/>
              </a:rPr>
            </a:br>
            <a:r>
              <a:rPr lang="en-US" sz="2800" i="1" u="sng" dirty="0" smtClean="0">
                <a:solidFill>
                  <a:srgbClr val="675E47"/>
                </a:solidFill>
                <a:latin typeface="Castellar" pitchFamily="18" charset="0"/>
              </a:rPr>
              <a:t/>
            </a:r>
            <a:br>
              <a:rPr lang="en-US" sz="2800" i="1" u="sng" dirty="0" smtClean="0">
                <a:solidFill>
                  <a:srgbClr val="675E47"/>
                </a:solidFill>
                <a:latin typeface="Castellar" pitchFamily="18" charset="0"/>
              </a:rPr>
            </a:br>
            <a:r>
              <a:rPr lang="en-US" sz="2800" i="1" u="sng" dirty="0" smtClean="0">
                <a:solidFill>
                  <a:srgbClr val="675E47"/>
                </a:solidFill>
                <a:latin typeface="Castellar" pitchFamily="18" charset="0"/>
              </a:rPr>
              <a:t/>
            </a:r>
            <a:br>
              <a:rPr lang="en-US" sz="2800" i="1" u="sng" dirty="0" smtClean="0">
                <a:solidFill>
                  <a:srgbClr val="675E47"/>
                </a:solidFill>
                <a:latin typeface="Castellar" pitchFamily="18" charset="0"/>
              </a:rPr>
            </a:br>
            <a:r>
              <a:rPr lang="en-US" sz="3200" b="1" i="1" u="sng" dirty="0" smtClean="0">
                <a:solidFill>
                  <a:schemeClr val="bg2">
                    <a:lumMod val="20000"/>
                    <a:lumOff val="80000"/>
                  </a:schemeClr>
                </a:solidFill>
                <a:latin typeface="Palatino Linotype" pitchFamily="18" charset="0"/>
              </a:rPr>
              <a:t>Public </a:t>
            </a:r>
            <a:r>
              <a:rPr lang="en-US" sz="3200" b="1" i="1" u="sng" dirty="0">
                <a:solidFill>
                  <a:schemeClr val="bg2">
                    <a:lumMod val="20000"/>
                    <a:lumOff val="80000"/>
                  </a:schemeClr>
                </a:solidFill>
                <a:latin typeface="Palatino Linotype" pitchFamily="18" charset="0"/>
              </a:rPr>
              <a:t>Offering Statement </a:t>
            </a:r>
            <a:r>
              <a:rPr lang="en-US" sz="4800" b="1" i="1" u="sng" dirty="0">
                <a:solidFill>
                  <a:srgbClr val="675E47"/>
                </a:solidFill>
                <a:latin typeface="Palatino Linotype" pitchFamily="18" charset="0"/>
              </a:rPr>
              <a:t/>
            </a:r>
            <a:br>
              <a:rPr lang="en-US" sz="4800" b="1" i="1" u="sng" dirty="0">
                <a:solidFill>
                  <a:srgbClr val="675E47"/>
                </a:solidFill>
                <a:latin typeface="Palatino Linotype" pitchFamily="18" charset="0"/>
              </a:rPr>
            </a:br>
            <a:endParaRPr lang="en-US" dirty="0"/>
          </a:p>
        </p:txBody>
      </p:sp>
      <p:sp>
        <p:nvSpPr>
          <p:cNvPr id="3" name="Content Placeholder 2"/>
          <p:cNvSpPr>
            <a:spLocks noGrp="1"/>
          </p:cNvSpPr>
          <p:nvPr>
            <p:ph idx="1"/>
          </p:nvPr>
        </p:nvSpPr>
        <p:spPr>
          <a:xfrm>
            <a:off x="685800" y="1143000"/>
            <a:ext cx="7924800" cy="4800600"/>
          </a:xfrm>
        </p:spPr>
        <p:txBody>
          <a:bodyPr rtlCol="0">
            <a:normAutofit lnSpcReduction="10000"/>
          </a:bodyPr>
          <a:lstStyle/>
          <a:p>
            <a:pPr marL="114300" indent="0" eaLnBrk="1" fontAlgn="auto" hangingPunct="1">
              <a:spcAft>
                <a:spcPts val="0"/>
              </a:spcAft>
              <a:buClr>
                <a:srgbClr val="A9A57C"/>
              </a:buClr>
              <a:buFont typeface="Arial" charset="0"/>
              <a:buNone/>
              <a:defRPr/>
            </a:pPr>
            <a:r>
              <a:rPr lang="en-US" sz="1800" dirty="0" smtClean="0">
                <a:solidFill>
                  <a:srgbClr val="2F2B20"/>
                </a:solidFill>
                <a:latin typeface="Palatino Linotype" pitchFamily="18" charset="0"/>
              </a:rPr>
              <a:t>Public </a:t>
            </a:r>
            <a:r>
              <a:rPr lang="en-US" sz="1800" dirty="0">
                <a:solidFill>
                  <a:srgbClr val="2F2B20"/>
                </a:solidFill>
                <a:latin typeface="Palatino Linotype" pitchFamily="18" charset="0"/>
              </a:rPr>
              <a:t>offering statement is designed as a consumer protection document intended to help a purchaser understand the nature of the bundle of rights and obligations he will have upon the ownership of a unit in a condominium or planned </a:t>
            </a:r>
            <a:r>
              <a:rPr lang="en-US" sz="1800" dirty="0" smtClean="0">
                <a:solidFill>
                  <a:srgbClr val="2F2B20"/>
                </a:solidFill>
                <a:latin typeface="Palatino Linotype" pitchFamily="18" charset="0"/>
              </a:rPr>
              <a:t>community.</a:t>
            </a:r>
          </a:p>
          <a:p>
            <a:pPr marL="114300" indent="0" eaLnBrk="1" fontAlgn="auto" hangingPunct="1">
              <a:spcAft>
                <a:spcPts val="0"/>
              </a:spcAft>
              <a:buClr>
                <a:srgbClr val="A9A57C"/>
              </a:buClr>
              <a:buFont typeface="Arial" charset="0"/>
              <a:buNone/>
              <a:defRPr/>
            </a:pPr>
            <a:endParaRPr lang="en-US" sz="1800" dirty="0">
              <a:solidFill>
                <a:srgbClr val="2F2B20"/>
              </a:solidFill>
              <a:latin typeface="Palatino Linotype" pitchFamily="18" charset="0"/>
            </a:endParaRPr>
          </a:p>
          <a:p>
            <a:pPr marL="114300" indent="0" fontAlgn="auto">
              <a:spcAft>
                <a:spcPts val="0"/>
              </a:spcAft>
              <a:buClr>
                <a:srgbClr val="A9A57C"/>
              </a:buClr>
              <a:buNone/>
              <a:defRPr/>
            </a:pPr>
            <a:r>
              <a:rPr lang="en-US" sz="1800" dirty="0" smtClean="0">
                <a:solidFill>
                  <a:srgbClr val="2F2B20"/>
                </a:solidFill>
                <a:latin typeface="Palatino Linotype" pitchFamily="18" charset="0"/>
              </a:rPr>
              <a:t>Exception:  A community with less that 12 units which is not a flexible community and which is not potentially part of a larger community or group of communities.  </a:t>
            </a:r>
            <a:r>
              <a:rPr lang="en-US" sz="1800" dirty="0">
                <a:solidFill>
                  <a:srgbClr val="2F2B20"/>
                </a:solidFill>
                <a:latin typeface="Palatino Linotype" pitchFamily="18" charset="0"/>
              </a:rPr>
              <a:t>See  §</a:t>
            </a:r>
            <a:r>
              <a:rPr lang="en-US" sz="1800" dirty="0" smtClean="0">
                <a:solidFill>
                  <a:srgbClr val="2F2B20"/>
                </a:solidFill>
                <a:latin typeface="Palatino Linotype" pitchFamily="18" charset="0"/>
              </a:rPr>
              <a:t>3401(B</a:t>
            </a:r>
            <a:r>
              <a:rPr lang="en-US" sz="1800" dirty="0">
                <a:solidFill>
                  <a:srgbClr val="2F2B20"/>
                </a:solidFill>
                <a:latin typeface="Palatino Linotype" pitchFamily="18" charset="0"/>
              </a:rPr>
              <a:t>) and §</a:t>
            </a:r>
            <a:r>
              <a:rPr lang="en-US" sz="1800" dirty="0" smtClean="0">
                <a:solidFill>
                  <a:srgbClr val="2F2B20"/>
                </a:solidFill>
                <a:latin typeface="Palatino Linotype" pitchFamily="18" charset="0"/>
              </a:rPr>
              <a:t>5401(B) and §3402(B) and §5402(B)</a:t>
            </a:r>
          </a:p>
          <a:p>
            <a:pPr marL="114300" indent="0" fontAlgn="auto">
              <a:spcAft>
                <a:spcPts val="0"/>
              </a:spcAft>
              <a:buClr>
                <a:srgbClr val="A9A57C"/>
              </a:buClr>
              <a:buNone/>
              <a:defRPr/>
            </a:pPr>
            <a:endParaRPr lang="en-US" sz="1800" dirty="0">
              <a:solidFill>
                <a:srgbClr val="2F2B20"/>
              </a:solidFill>
              <a:latin typeface="Palatino Linotype" pitchFamily="18" charset="0"/>
            </a:endParaRPr>
          </a:p>
          <a:p>
            <a:r>
              <a:rPr lang="en-US" sz="1800" dirty="0">
                <a:latin typeface="Palatino Linotype" pitchFamily="18" charset="0"/>
              </a:rPr>
              <a:t>(1) a gratuitous transfer of a unit; </a:t>
            </a:r>
          </a:p>
          <a:p>
            <a:r>
              <a:rPr lang="en-US" sz="1800" dirty="0">
                <a:latin typeface="Palatino Linotype" pitchFamily="18" charset="0"/>
              </a:rPr>
              <a:t>(2) a disposition pursuant to court order; </a:t>
            </a:r>
          </a:p>
          <a:p>
            <a:r>
              <a:rPr lang="en-US" sz="1800" dirty="0">
                <a:latin typeface="Palatino Linotype" pitchFamily="18" charset="0"/>
              </a:rPr>
              <a:t>(3) a disposition by a government or governmental agency; </a:t>
            </a:r>
          </a:p>
          <a:p>
            <a:r>
              <a:rPr lang="en-US" sz="1800" dirty="0">
                <a:latin typeface="Palatino Linotype" pitchFamily="18" charset="0"/>
              </a:rPr>
              <a:t>(4) a disposition by foreclosure or deed in lieu of foreclosure; </a:t>
            </a:r>
          </a:p>
          <a:p>
            <a:r>
              <a:rPr lang="en-US" sz="1800" dirty="0">
                <a:latin typeface="Palatino Linotype" pitchFamily="18" charset="0"/>
              </a:rPr>
              <a:t>(5) a disposition of a unit situated wholly outside this Commonwealth pursuant to a contract executed wholly outside this Commonwealth; or </a:t>
            </a:r>
          </a:p>
          <a:p>
            <a:r>
              <a:rPr lang="en-US" sz="1800" dirty="0">
                <a:latin typeface="Palatino Linotype" pitchFamily="18" charset="0"/>
              </a:rPr>
              <a:t>(6) a transfer to which section 5407 (relating to </a:t>
            </a:r>
            <a:r>
              <a:rPr lang="en-US" sz="1800" dirty="0" smtClean="0">
                <a:latin typeface="Palatino Linotype" pitchFamily="18" charset="0"/>
              </a:rPr>
              <a:t>resale </a:t>
            </a:r>
            <a:r>
              <a:rPr lang="en-US" sz="1800" dirty="0">
                <a:latin typeface="Palatino Linotype" pitchFamily="18" charset="0"/>
              </a:rPr>
              <a:t>of units) applies. </a:t>
            </a:r>
          </a:p>
          <a:p>
            <a:endParaRPr lang="en-US" sz="1800" dirty="0" smtClean="0">
              <a:solidFill>
                <a:srgbClr val="2F2B20"/>
              </a:solidFill>
              <a:latin typeface="Palatino Linotype" pitchFamily="18" charset="0"/>
            </a:endParaRPr>
          </a:p>
          <a:p>
            <a:pPr marL="114300" indent="0" eaLnBrk="1" fontAlgn="auto" hangingPunct="1">
              <a:spcAft>
                <a:spcPts val="0"/>
              </a:spcAft>
              <a:buClr>
                <a:srgbClr val="A9A57C"/>
              </a:buClr>
              <a:buFont typeface="Arial" charset="0"/>
              <a:buNone/>
              <a:defRPr/>
            </a:pPr>
            <a:endParaRPr lang="en-US" sz="1800" dirty="0">
              <a:solidFill>
                <a:srgbClr val="2F2B20"/>
              </a:solidFill>
              <a:latin typeface="Palatino Linotype" pitchFamily="18" charset="0"/>
            </a:endParaRPr>
          </a:p>
          <a:p>
            <a:pPr eaLnBrk="1" fontAlgn="auto" hangingPunct="1">
              <a:spcAft>
                <a:spcPts val="0"/>
              </a:spcAft>
              <a:buClr>
                <a:srgbClr val="A9A57C"/>
              </a:buClr>
              <a:buFont typeface="Arial" pitchFamily="34" charset="0"/>
              <a:buChar char="•"/>
              <a:defRPr/>
            </a:pPr>
            <a:endParaRPr lang="en-US" sz="1400" dirty="0">
              <a:solidFill>
                <a:srgbClr val="2F2B20"/>
              </a:solidFill>
              <a:latin typeface="Palatino Linotype" pitchFamily="18" charset="0"/>
            </a:endParaRPr>
          </a:p>
          <a:p>
            <a:pPr marL="114300" indent="0" eaLnBrk="1" fontAlgn="auto" hangingPunct="1">
              <a:spcAft>
                <a:spcPts val="0"/>
              </a:spcAft>
              <a:buFont typeface="Arial" pitchFamily="34" charset="0"/>
              <a:buNone/>
              <a:defRPr/>
            </a:pPr>
            <a:endParaRPr lang="en-US" dirty="0"/>
          </a:p>
        </p:txBody>
      </p:sp>
      <p:sp>
        <p:nvSpPr>
          <p:cNvPr id="6" name="Slide Number Placeholder 5"/>
          <p:cNvSpPr>
            <a:spLocks noGrp="1"/>
          </p:cNvSpPr>
          <p:nvPr>
            <p:ph type="sldNum" sz="quarter" idx="4294967295"/>
          </p:nvPr>
        </p:nvSpPr>
        <p:spPr>
          <a:xfrm>
            <a:off x="8594725" y="6419850"/>
            <a:ext cx="549275" cy="396875"/>
          </a:xfrm>
          <a:prstGeom prst="bracketPair">
            <a:avLst>
              <a:gd name="adj" fmla="val 17949"/>
            </a:avLst>
          </a:prstGeom>
        </p:spPr>
        <p:txBody>
          <a:bodyPr/>
          <a:lstStyle/>
          <a:p>
            <a:pPr>
              <a:defRPr/>
            </a:pPr>
            <a:fld id="{BB8519C7-113D-40C7-8A46-B8C0C8A1EFBC}" type="slidenum">
              <a:rPr lang="en-US" smtClean="0"/>
              <a:pPr>
                <a:defRPr/>
              </a:pPr>
              <a:t>11</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pPr algn="ctr" eaLnBrk="1" hangingPunct="1">
              <a:defRPr/>
            </a:pPr>
            <a:r>
              <a:rPr lang="en-US" sz="3200" b="1" i="1" u="sng" dirty="0">
                <a:solidFill>
                  <a:schemeClr val="bg2">
                    <a:lumMod val="20000"/>
                    <a:lumOff val="80000"/>
                  </a:schemeClr>
                </a:solidFill>
                <a:latin typeface="Palatino Linotype" pitchFamily="18" charset="0"/>
              </a:rPr>
              <a:t>Public Offering Statement</a:t>
            </a:r>
            <a:endParaRPr lang="en-US" sz="4800" i="1"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914400" y="838200"/>
            <a:ext cx="7696200" cy="5638800"/>
          </a:xfrm>
        </p:spPr>
        <p:txBody>
          <a:bodyPr/>
          <a:lstStyle/>
          <a:p>
            <a:pPr marL="114300" indent="0" eaLnBrk="1" fontAlgn="auto" hangingPunct="1">
              <a:spcAft>
                <a:spcPts val="0"/>
              </a:spcAft>
              <a:buClr>
                <a:srgbClr val="A9A57C"/>
              </a:buClr>
              <a:buFont typeface="Arial" charset="0"/>
              <a:buNone/>
              <a:defRPr/>
            </a:pPr>
            <a:r>
              <a:rPr lang="en-US" sz="1600" dirty="0" smtClean="0">
                <a:solidFill>
                  <a:srgbClr val="2F2B20"/>
                </a:solidFill>
                <a:latin typeface="Palatino Linotype" pitchFamily="18" charset="0"/>
              </a:rPr>
              <a:t>Provide a </a:t>
            </a:r>
            <a:r>
              <a:rPr lang="en-US" sz="1600" dirty="0">
                <a:solidFill>
                  <a:srgbClr val="2F2B20"/>
                </a:solidFill>
                <a:latin typeface="Palatino Linotype" pitchFamily="18" charset="0"/>
              </a:rPr>
              <a:t>comprehensive list of what must be included in the </a:t>
            </a:r>
            <a:r>
              <a:rPr lang="en-US" sz="1800" dirty="0">
                <a:solidFill>
                  <a:srgbClr val="2F2B20"/>
                </a:solidFill>
                <a:latin typeface="Palatino Linotype" pitchFamily="18" charset="0"/>
              </a:rPr>
              <a:t>Public Offering Statement under the </a:t>
            </a:r>
            <a:r>
              <a:rPr lang="en-US" sz="1800" dirty="0" smtClean="0">
                <a:solidFill>
                  <a:srgbClr val="2F2B20"/>
                </a:solidFill>
                <a:latin typeface="Palatino Linotype" pitchFamily="18" charset="0"/>
              </a:rPr>
              <a:t>(UCA </a:t>
            </a:r>
            <a:r>
              <a:rPr lang="en-US" sz="1800" dirty="0">
                <a:solidFill>
                  <a:srgbClr val="2F2B20"/>
                </a:solidFill>
                <a:latin typeface="Palatino Linotype" pitchFamily="18" charset="0"/>
              </a:rPr>
              <a:t>§3402 </a:t>
            </a:r>
            <a:r>
              <a:rPr lang="en-US" sz="1800" dirty="0" smtClean="0">
                <a:solidFill>
                  <a:srgbClr val="2F2B20"/>
                </a:solidFill>
                <a:latin typeface="Palatino Linotype" pitchFamily="18" charset="0"/>
              </a:rPr>
              <a:t> or </a:t>
            </a:r>
            <a:r>
              <a:rPr lang="en-US" sz="1800" dirty="0">
                <a:solidFill>
                  <a:srgbClr val="2F2B20"/>
                </a:solidFill>
                <a:latin typeface="Palatino Linotype" pitchFamily="18" charset="0"/>
              </a:rPr>
              <a:t>UPCA §</a:t>
            </a:r>
            <a:r>
              <a:rPr lang="en-US" sz="1800" dirty="0" smtClean="0">
                <a:solidFill>
                  <a:srgbClr val="2F2B20"/>
                </a:solidFill>
                <a:latin typeface="Palatino Linotype" pitchFamily="18" charset="0"/>
              </a:rPr>
              <a:t>5402). </a:t>
            </a:r>
          </a:p>
          <a:p>
            <a:pPr marL="114300" indent="0" algn="ctr" eaLnBrk="1" fontAlgn="auto" hangingPunct="1">
              <a:spcAft>
                <a:spcPts val="0"/>
              </a:spcAft>
              <a:buClr>
                <a:srgbClr val="A9A57C"/>
              </a:buClr>
              <a:buFont typeface="Arial" charset="0"/>
              <a:buNone/>
              <a:defRPr/>
            </a:pPr>
            <a:r>
              <a:rPr lang="en-US" sz="2000" b="1" i="1" u="sng" dirty="0" smtClean="0">
                <a:solidFill>
                  <a:srgbClr val="002060"/>
                </a:solidFill>
                <a:latin typeface="Palatino Linotype" pitchFamily="18" charset="0"/>
              </a:rPr>
              <a:t>Must Include In the Public Offering Statement:</a:t>
            </a:r>
          </a:p>
          <a:p>
            <a:pPr marL="114300" indent="0" eaLnBrk="1" fontAlgn="auto" hangingPunct="1">
              <a:spcAft>
                <a:spcPts val="0"/>
              </a:spcAft>
              <a:buClr>
                <a:srgbClr val="A9A57C"/>
              </a:buClr>
              <a:buFont typeface="Arial" charset="0"/>
              <a:buNone/>
              <a:defRPr/>
            </a:pPr>
            <a:endParaRPr lang="en-US" sz="800" b="1" i="1" u="sng" dirty="0" smtClean="0">
              <a:solidFill>
                <a:schemeClr val="tx2"/>
              </a:solidFill>
              <a:latin typeface="Palatino Linotype" pitchFamily="18" charset="0"/>
            </a:endParaRPr>
          </a:p>
          <a:p>
            <a:pPr eaLnBrk="1" fontAlgn="auto" hangingPunct="1">
              <a:spcAft>
                <a:spcPts val="0"/>
              </a:spcAft>
              <a:buClr>
                <a:srgbClr val="A9A57C"/>
              </a:buClr>
              <a:defRPr/>
            </a:pPr>
            <a:r>
              <a:rPr lang="en-US" sz="1600" dirty="0" smtClean="0">
                <a:latin typeface="Palatino Linotype" pitchFamily="18" charset="0"/>
              </a:rPr>
              <a:t>Declaration, Bylaws, Rules and Regulations</a:t>
            </a:r>
          </a:p>
          <a:p>
            <a:pPr fontAlgn="auto">
              <a:spcAft>
                <a:spcPts val="0"/>
              </a:spcAft>
              <a:buClr>
                <a:srgbClr val="A9A57C"/>
              </a:buClr>
              <a:defRPr/>
            </a:pPr>
            <a:r>
              <a:rPr lang="en-US" sz="1600" dirty="0" smtClean="0">
                <a:latin typeface="Palatino Linotype" pitchFamily="18" charset="0"/>
              </a:rPr>
              <a:t>Disclosure of “unusual and material circumstances, features and characteristics”.</a:t>
            </a:r>
          </a:p>
          <a:p>
            <a:pPr eaLnBrk="1" fontAlgn="auto" hangingPunct="1">
              <a:spcAft>
                <a:spcPts val="0"/>
              </a:spcAft>
              <a:buClr>
                <a:srgbClr val="A9A57C"/>
              </a:buClr>
              <a:defRPr/>
            </a:pPr>
            <a:r>
              <a:rPr lang="en-US" sz="1600" dirty="0" smtClean="0">
                <a:latin typeface="Palatino Linotype" pitchFamily="18" charset="0"/>
              </a:rPr>
              <a:t>Agreement of Sale.</a:t>
            </a:r>
          </a:p>
          <a:p>
            <a:pPr eaLnBrk="1" fontAlgn="auto" hangingPunct="1">
              <a:spcAft>
                <a:spcPts val="0"/>
              </a:spcAft>
              <a:buClr>
                <a:srgbClr val="A9A57C"/>
              </a:buClr>
              <a:defRPr/>
            </a:pPr>
            <a:r>
              <a:rPr lang="en-US" sz="1600" dirty="0" smtClean="0">
                <a:latin typeface="Palatino Linotype" pitchFamily="18" charset="0"/>
              </a:rPr>
              <a:t>Copies of Contracts or Leases to be executed by the purchaser.</a:t>
            </a:r>
          </a:p>
          <a:p>
            <a:pPr eaLnBrk="1" fontAlgn="auto" hangingPunct="1">
              <a:spcAft>
                <a:spcPts val="0"/>
              </a:spcAft>
              <a:buClr>
                <a:srgbClr val="A9A57C"/>
              </a:buClr>
              <a:defRPr/>
            </a:pPr>
            <a:r>
              <a:rPr lang="en-US" sz="1600" dirty="0" smtClean="0">
                <a:latin typeface="Palatino Linotype" pitchFamily="18" charset="0"/>
              </a:rPr>
              <a:t>Statement of the budget’s material assumptions, including those concerning occupancy and inflation factors.</a:t>
            </a:r>
          </a:p>
          <a:p>
            <a:pPr eaLnBrk="1" fontAlgn="auto" hangingPunct="1">
              <a:spcAft>
                <a:spcPts val="0"/>
              </a:spcAft>
              <a:buClr>
                <a:srgbClr val="A9A57C"/>
              </a:buClr>
              <a:defRPr/>
            </a:pPr>
            <a:r>
              <a:rPr lang="en-US" sz="1600" dirty="0" smtClean="0">
                <a:latin typeface="Palatino Linotype" pitchFamily="18" charset="0"/>
              </a:rPr>
              <a:t>Statement </a:t>
            </a:r>
            <a:r>
              <a:rPr lang="en-US" sz="1600" dirty="0">
                <a:latin typeface="Palatino Linotype" pitchFamily="18" charset="0"/>
              </a:rPr>
              <a:t>of the amount, or that there is no amount, included in the budget as a reserve for repairs and replacement</a:t>
            </a:r>
            <a:r>
              <a:rPr lang="en-US" sz="1600" dirty="0" smtClean="0">
                <a:latin typeface="Palatino Linotype" pitchFamily="18" charset="0"/>
              </a:rPr>
              <a:t>.</a:t>
            </a:r>
          </a:p>
          <a:p>
            <a:pPr eaLnBrk="1" fontAlgn="auto" hangingPunct="1">
              <a:spcAft>
                <a:spcPts val="0"/>
              </a:spcAft>
              <a:buClr>
                <a:srgbClr val="A9A57C"/>
              </a:buClr>
              <a:defRPr/>
            </a:pPr>
            <a:r>
              <a:rPr lang="en-US" sz="1600" dirty="0" smtClean="0">
                <a:latin typeface="Palatino Linotype" pitchFamily="18" charset="0"/>
              </a:rPr>
              <a:t>Statement of the amount, or that there is no amount, for reserves for anticipated material capital expenditures or any other reserves.</a:t>
            </a:r>
          </a:p>
          <a:p>
            <a:pPr marL="0" lvl="1" fontAlgn="auto">
              <a:spcAft>
                <a:spcPts val="0"/>
              </a:spcAft>
              <a:buClr>
                <a:srgbClr val="A9A57C"/>
              </a:buClr>
              <a:defRPr/>
            </a:pPr>
            <a:r>
              <a:rPr lang="en-US" sz="1600" dirty="0" smtClean="0">
                <a:latin typeface="Palatino Linotype" pitchFamily="18" charset="0"/>
              </a:rPr>
              <a:t>To the extent to which financial arrangements have been provided for </a:t>
            </a:r>
            <a:endParaRPr lang="en-US" sz="1600" dirty="0">
              <a:latin typeface="Palatino Linotype" pitchFamily="18" charset="0"/>
            </a:endParaRPr>
          </a:p>
          <a:p>
            <a:pPr marL="0" lvl="1" indent="0" fontAlgn="auto">
              <a:spcAft>
                <a:spcPts val="0"/>
              </a:spcAft>
              <a:buClr>
                <a:srgbClr val="A9A57C"/>
              </a:buClr>
              <a:buNone/>
              <a:defRPr/>
            </a:pPr>
            <a:r>
              <a:rPr lang="en-US" sz="1600" dirty="0" smtClean="0">
                <a:latin typeface="Palatino Linotype" pitchFamily="18" charset="0"/>
              </a:rPr>
              <a:t>completion of all improvements labeled </a:t>
            </a:r>
            <a:r>
              <a:rPr lang="en-US" sz="1600" b="1" dirty="0">
                <a:latin typeface="Palatino Linotype" pitchFamily="18" charset="0"/>
              </a:rPr>
              <a:t>"MUST BE BUILT</a:t>
            </a:r>
            <a:r>
              <a:rPr lang="en-US" sz="1600" b="1" dirty="0" smtClean="0">
                <a:latin typeface="Palatino Linotype" pitchFamily="18" charset="0"/>
              </a:rPr>
              <a:t>“. </a:t>
            </a:r>
            <a:r>
              <a:rPr lang="en-US" sz="1600" dirty="0" smtClean="0">
                <a:latin typeface="Palatino Linotype" pitchFamily="18" charset="0"/>
              </a:rPr>
              <a:t>(UCA §3414 or </a:t>
            </a:r>
          </a:p>
          <a:p>
            <a:pPr marL="0" lvl="1" indent="0" fontAlgn="auto">
              <a:spcAft>
                <a:spcPts val="0"/>
              </a:spcAft>
              <a:buClr>
                <a:srgbClr val="A9A57C"/>
              </a:buClr>
              <a:buNone/>
              <a:defRPr/>
            </a:pPr>
            <a:r>
              <a:rPr lang="en-US" sz="1600" dirty="0" smtClean="0">
                <a:latin typeface="Palatino Linotype" pitchFamily="18" charset="0"/>
              </a:rPr>
              <a:t>UPCA §5414)</a:t>
            </a:r>
          </a:p>
          <a:p>
            <a:pPr marL="285750" lvl="1" fontAlgn="auto">
              <a:spcAft>
                <a:spcPts val="0"/>
              </a:spcAft>
              <a:buClr>
                <a:srgbClr val="A9A57C"/>
              </a:buClr>
              <a:defRPr/>
            </a:pPr>
            <a:r>
              <a:rPr lang="en-US" sz="1600" dirty="0" smtClean="0">
                <a:latin typeface="Palatino Linotype" pitchFamily="18" charset="0"/>
              </a:rPr>
              <a:t>Declarant must  label all improvements which may be made in the community as either “MUST  BE BUILT” or “Need NOT BE BUILT”</a:t>
            </a:r>
          </a:p>
          <a:p>
            <a:pPr marL="400050" lvl="2" indent="-285750" eaLnBrk="1" fontAlgn="auto" hangingPunct="1">
              <a:spcAft>
                <a:spcPts val="0"/>
              </a:spcAft>
              <a:buClr>
                <a:srgbClr val="A9A57C"/>
              </a:buClr>
              <a:buFont typeface="Arial" pitchFamily="34" charset="0"/>
              <a:buChar char="•"/>
              <a:defRPr/>
            </a:pPr>
            <a:endParaRPr lang="en-US" sz="1600" dirty="0">
              <a:solidFill>
                <a:srgbClr val="2F2B20"/>
              </a:solidFill>
              <a:latin typeface="Palatino Linotype" pitchFamily="18" charset="0"/>
            </a:endParaRPr>
          </a:p>
          <a:p>
            <a:pPr eaLnBrk="1" fontAlgn="auto" hangingPunct="1">
              <a:spcAft>
                <a:spcPts val="0"/>
              </a:spcAft>
              <a:buClr>
                <a:srgbClr val="A9A57C"/>
              </a:buClr>
              <a:defRPr/>
            </a:pPr>
            <a:endParaRPr lang="en-US" sz="1800" dirty="0" smtClean="0">
              <a:solidFill>
                <a:schemeClr val="tx2"/>
              </a:solidFill>
              <a:latin typeface="Palatino Linotype" pitchFamily="18" charset="0"/>
            </a:endParaRPr>
          </a:p>
          <a:p>
            <a:pPr eaLnBrk="1" fontAlgn="auto" hangingPunct="1">
              <a:spcAft>
                <a:spcPts val="0"/>
              </a:spcAft>
              <a:buClr>
                <a:srgbClr val="A9A57C"/>
              </a:buClr>
              <a:defRPr/>
            </a:pPr>
            <a:endParaRPr lang="en-US" sz="1800" dirty="0" smtClean="0">
              <a:solidFill>
                <a:schemeClr val="tx2"/>
              </a:solidFill>
              <a:latin typeface="Palatino Linotype" pitchFamily="18" charset="0"/>
            </a:endParaRPr>
          </a:p>
          <a:p>
            <a:pPr eaLnBrk="1" fontAlgn="auto" hangingPunct="1">
              <a:spcAft>
                <a:spcPts val="0"/>
              </a:spcAft>
              <a:buClr>
                <a:srgbClr val="A9A57C"/>
              </a:buClr>
              <a:defRPr/>
            </a:pPr>
            <a:endParaRPr lang="en-US" sz="1600" dirty="0" smtClean="0">
              <a:solidFill>
                <a:schemeClr val="tx2"/>
              </a:solidFill>
              <a:latin typeface="Palatino Linotype" pitchFamily="18" charset="0"/>
            </a:endParaRPr>
          </a:p>
          <a:p>
            <a:pPr marL="114300" indent="0" eaLnBrk="1" fontAlgn="auto" hangingPunct="1">
              <a:spcAft>
                <a:spcPts val="0"/>
              </a:spcAft>
              <a:buClr>
                <a:srgbClr val="A9A57C"/>
              </a:buClr>
              <a:buFont typeface="Arial" charset="0"/>
              <a:buNone/>
              <a:defRPr/>
            </a:pPr>
            <a:endParaRPr lang="en-US" sz="1800" b="1" i="1" u="sng" dirty="0" smtClean="0">
              <a:solidFill>
                <a:schemeClr val="tx2"/>
              </a:solidFill>
              <a:latin typeface="Palatino Linotype" pitchFamily="18" charset="0"/>
            </a:endParaRPr>
          </a:p>
          <a:p>
            <a:pPr marL="114300" indent="0" eaLnBrk="1" fontAlgn="auto" hangingPunct="1">
              <a:spcAft>
                <a:spcPts val="0"/>
              </a:spcAft>
              <a:buClr>
                <a:srgbClr val="A9A57C"/>
              </a:buClr>
              <a:buFont typeface="Arial" charset="0"/>
              <a:buNone/>
              <a:defRPr/>
            </a:pPr>
            <a:endParaRPr lang="en-US" sz="1600" dirty="0" smtClean="0">
              <a:solidFill>
                <a:srgbClr val="2F2B20"/>
              </a:solidFill>
              <a:latin typeface="Palatino Linotype" pitchFamily="18" charset="0"/>
            </a:endParaRPr>
          </a:p>
          <a:p>
            <a:pPr eaLnBrk="1" hangingPunct="1">
              <a:defRPr/>
            </a:pPr>
            <a:endParaRPr lang="en-US" dirty="0"/>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A06DED43-7FAE-4953-A622-28D61D566C7B}" type="slidenum">
              <a:rPr lang="en-US" smtClean="0"/>
              <a:pPr>
                <a:defRPr/>
              </a:pPr>
              <a:t>12</a:t>
            </a:fld>
            <a:endParaRPr lang="en-US" dirty="0"/>
          </a:p>
        </p:txBody>
      </p:sp>
      <p:sp>
        <p:nvSpPr>
          <p:cNvPr id="7" name="TextBox 6"/>
          <p:cNvSpPr txBox="1"/>
          <p:nvPr/>
        </p:nvSpPr>
        <p:spPr>
          <a:xfrm>
            <a:off x="3124200" y="6400800"/>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lstStyle/>
          <a:p>
            <a:pPr marL="114300" algn="ctr" eaLnBrk="1" fontAlgn="auto" hangingPunct="1">
              <a:spcBef>
                <a:spcPct val="20000"/>
              </a:spcBef>
              <a:spcAft>
                <a:spcPts val="0"/>
              </a:spcAft>
              <a:defRPr/>
            </a:pPr>
            <a:r>
              <a:rPr lang="en-US" sz="2000" b="1" i="1" u="sng" spc="0" dirty="0" smtClean="0">
                <a:solidFill>
                  <a:srgbClr val="675E47"/>
                </a:solidFill>
                <a:latin typeface="Palatino Linotype" pitchFamily="18" charset="0"/>
                <a:ea typeface="+mn-ea"/>
                <a:cs typeface="+mn-cs"/>
              </a:rPr>
              <a:t/>
            </a:r>
            <a:br>
              <a:rPr lang="en-US" sz="2000" b="1" i="1" u="sng" spc="0" dirty="0" smtClean="0">
                <a:solidFill>
                  <a:srgbClr val="675E47"/>
                </a:solidFill>
                <a:latin typeface="Palatino Linotype" pitchFamily="18" charset="0"/>
                <a:ea typeface="+mn-ea"/>
                <a:cs typeface="+mn-cs"/>
              </a:rPr>
            </a:br>
            <a:r>
              <a:rPr lang="en-US" sz="2000" b="1" i="1" u="sng" spc="0" dirty="0" smtClean="0">
                <a:solidFill>
                  <a:srgbClr val="675E47"/>
                </a:solidFill>
                <a:latin typeface="Palatino Linotype" pitchFamily="18" charset="0"/>
                <a:ea typeface="+mn-ea"/>
                <a:cs typeface="+mn-cs"/>
              </a:rPr>
              <a:t/>
            </a:r>
            <a:br>
              <a:rPr lang="en-US" sz="2000" b="1" i="1" u="sng" spc="0" dirty="0" smtClean="0">
                <a:solidFill>
                  <a:srgbClr val="675E47"/>
                </a:solidFill>
                <a:latin typeface="Palatino Linotype" pitchFamily="18" charset="0"/>
                <a:ea typeface="+mn-ea"/>
                <a:cs typeface="+mn-cs"/>
              </a:rPr>
            </a:br>
            <a:r>
              <a:rPr lang="en-US" sz="2000" b="1" i="1" u="sng" spc="0" dirty="0" smtClean="0">
                <a:solidFill>
                  <a:srgbClr val="675E47"/>
                </a:solidFill>
                <a:latin typeface="Palatino Linotype" pitchFamily="18" charset="0"/>
                <a:ea typeface="+mn-ea"/>
                <a:cs typeface="+mn-cs"/>
              </a:rPr>
              <a:t/>
            </a:r>
            <a:br>
              <a:rPr lang="en-US" sz="2000" b="1" i="1" u="sng" spc="0" dirty="0" smtClean="0">
                <a:solidFill>
                  <a:srgbClr val="675E47"/>
                </a:solidFill>
                <a:latin typeface="Palatino Linotype" pitchFamily="18" charset="0"/>
                <a:ea typeface="+mn-ea"/>
                <a:cs typeface="+mn-cs"/>
              </a:rPr>
            </a:br>
            <a:r>
              <a:rPr lang="en-US" sz="2400" i="1" u="sng" dirty="0" smtClean="0">
                <a:solidFill>
                  <a:srgbClr val="675E47"/>
                </a:solidFill>
                <a:latin typeface="Palatino Linotype" pitchFamily="18" charset="0"/>
                <a:ea typeface="+mn-ea"/>
                <a:cs typeface="+mn-cs"/>
              </a:rPr>
              <a:t/>
            </a:r>
            <a:br>
              <a:rPr lang="en-US" sz="2400" i="1" u="sng" dirty="0" smtClean="0">
                <a:solidFill>
                  <a:srgbClr val="675E47"/>
                </a:solidFill>
                <a:latin typeface="Palatino Linotype" pitchFamily="18" charset="0"/>
                <a:ea typeface="+mn-ea"/>
                <a:cs typeface="+mn-cs"/>
              </a:rPr>
            </a:br>
            <a:r>
              <a:rPr lang="en-US" sz="2400" i="1" u="sng" dirty="0" smtClean="0">
                <a:solidFill>
                  <a:schemeClr val="bg2">
                    <a:lumMod val="40000"/>
                    <a:lumOff val="60000"/>
                  </a:schemeClr>
                </a:solidFill>
                <a:latin typeface="Palatino Linotype" pitchFamily="18" charset="0"/>
                <a:ea typeface="+mn-ea"/>
                <a:cs typeface="+mn-cs"/>
              </a:rPr>
              <a:t>Public Offer Statement </a:t>
            </a:r>
            <a:br>
              <a:rPr lang="en-US" sz="2400" i="1" u="sng" dirty="0" smtClean="0">
                <a:solidFill>
                  <a:schemeClr val="bg2">
                    <a:lumMod val="40000"/>
                    <a:lumOff val="60000"/>
                  </a:schemeClr>
                </a:solidFill>
                <a:latin typeface="Palatino Linotype" pitchFamily="18" charset="0"/>
                <a:ea typeface="+mn-ea"/>
                <a:cs typeface="+mn-cs"/>
              </a:rPr>
            </a:br>
            <a:r>
              <a:rPr lang="en-US" sz="2400" i="1" u="sng" dirty="0" smtClean="0">
                <a:solidFill>
                  <a:schemeClr val="bg2">
                    <a:lumMod val="40000"/>
                    <a:lumOff val="60000"/>
                  </a:schemeClr>
                </a:solidFill>
                <a:latin typeface="Palatino Linotype" pitchFamily="18" charset="0"/>
                <a:ea typeface="+mn-ea"/>
                <a:cs typeface="+mn-cs"/>
              </a:rPr>
              <a:t>Additional Provisions to Consider</a:t>
            </a:r>
            <a:r>
              <a:rPr lang="en-US" sz="1600" spc="0" dirty="0">
                <a:solidFill>
                  <a:srgbClr val="2F2B20"/>
                </a:solidFill>
                <a:latin typeface="Palatino Linotype" pitchFamily="18" charset="0"/>
                <a:ea typeface="+mn-ea"/>
                <a:cs typeface="+mn-cs"/>
              </a:rPr>
              <a:t/>
            </a:r>
            <a:br>
              <a:rPr lang="en-US" sz="1600" spc="0" dirty="0">
                <a:solidFill>
                  <a:srgbClr val="2F2B20"/>
                </a:solidFill>
                <a:latin typeface="Palatino Linotype" pitchFamily="18" charset="0"/>
                <a:ea typeface="+mn-ea"/>
                <a:cs typeface="+mn-cs"/>
              </a:rPr>
            </a:br>
            <a:endParaRPr lang="en-US" dirty="0"/>
          </a:p>
        </p:txBody>
      </p:sp>
      <p:sp>
        <p:nvSpPr>
          <p:cNvPr id="3" name="Content Placeholder 2"/>
          <p:cNvSpPr>
            <a:spLocks noGrp="1"/>
          </p:cNvSpPr>
          <p:nvPr>
            <p:ph idx="1"/>
          </p:nvPr>
        </p:nvSpPr>
        <p:spPr>
          <a:xfrm>
            <a:off x="685800" y="1143000"/>
            <a:ext cx="7924800" cy="5257800"/>
          </a:xfrm>
        </p:spPr>
        <p:txBody>
          <a:bodyPr/>
          <a:lstStyle/>
          <a:p>
            <a:pPr fontAlgn="auto">
              <a:spcAft>
                <a:spcPts val="0"/>
              </a:spcAft>
              <a:buClrTx/>
              <a:defRPr/>
            </a:pPr>
            <a:r>
              <a:rPr lang="en-US" sz="1600" dirty="0" smtClean="0">
                <a:solidFill>
                  <a:srgbClr val="2F2B20"/>
                </a:solidFill>
                <a:latin typeface="Palatino Linotype" pitchFamily="18" charset="0"/>
              </a:rPr>
              <a:t>Both </a:t>
            </a:r>
            <a:r>
              <a:rPr lang="en-US" sz="1600" dirty="0">
                <a:solidFill>
                  <a:srgbClr val="2F2B20"/>
                </a:solidFill>
                <a:latin typeface="Palatino Linotype" pitchFamily="18" charset="0"/>
              </a:rPr>
              <a:t>acts provide identical exemptions for the requirement of providing a public offering </a:t>
            </a:r>
            <a:r>
              <a:rPr lang="en-US" sz="1600" dirty="0" smtClean="0">
                <a:solidFill>
                  <a:srgbClr val="2F2B20"/>
                </a:solidFill>
                <a:latin typeface="Palatino Linotype" pitchFamily="18" charset="0"/>
              </a:rPr>
              <a:t>statement.  </a:t>
            </a:r>
            <a:r>
              <a:rPr lang="en-US" sz="1600" dirty="0">
                <a:solidFill>
                  <a:srgbClr val="2F2B20"/>
                </a:solidFill>
                <a:latin typeface="Palatino Linotype" pitchFamily="18" charset="0"/>
              </a:rPr>
              <a:t>(see, UCA § </a:t>
            </a:r>
            <a:r>
              <a:rPr lang="en-US" sz="1600" dirty="0" smtClean="0">
                <a:solidFill>
                  <a:srgbClr val="2F2B20"/>
                </a:solidFill>
                <a:latin typeface="Palatino Linotype" pitchFamily="18" charset="0"/>
              </a:rPr>
              <a:t>3401(B) </a:t>
            </a:r>
            <a:r>
              <a:rPr lang="en-US" sz="1600" dirty="0">
                <a:solidFill>
                  <a:srgbClr val="2F2B20"/>
                </a:solidFill>
                <a:latin typeface="Palatino Linotype" pitchFamily="18" charset="0"/>
              </a:rPr>
              <a:t>and UPCA § </a:t>
            </a:r>
            <a:r>
              <a:rPr lang="en-US" sz="1600" dirty="0" smtClean="0">
                <a:solidFill>
                  <a:srgbClr val="2F2B20"/>
                </a:solidFill>
                <a:latin typeface="Palatino Linotype" pitchFamily="18" charset="0"/>
              </a:rPr>
              <a:t>5401(B)</a:t>
            </a:r>
          </a:p>
          <a:p>
            <a:pPr fontAlgn="auto">
              <a:spcAft>
                <a:spcPts val="0"/>
              </a:spcAft>
              <a:buClrTx/>
              <a:defRPr/>
            </a:pPr>
            <a:endParaRPr lang="en-US" sz="1600" dirty="0">
              <a:solidFill>
                <a:srgbClr val="2F2B20"/>
              </a:solidFill>
              <a:latin typeface="Palatino Linotype" pitchFamily="18" charset="0"/>
            </a:endParaRPr>
          </a:p>
          <a:p>
            <a:pPr fontAlgn="auto">
              <a:spcAft>
                <a:spcPts val="0"/>
              </a:spcAft>
              <a:buClrTx/>
              <a:defRPr/>
            </a:pPr>
            <a:r>
              <a:rPr lang="en-US" sz="1600" dirty="0">
                <a:solidFill>
                  <a:srgbClr val="2F2B20"/>
                </a:solidFill>
                <a:latin typeface="Palatino Linotype" pitchFamily="18" charset="0"/>
              </a:rPr>
              <a:t>Unlike the UCA the UPCA includes Section 5411(f), Disclaimer of implied </a:t>
            </a:r>
            <a:r>
              <a:rPr lang="en-US" sz="1600" dirty="0" smtClean="0">
                <a:solidFill>
                  <a:srgbClr val="2F2B20"/>
                </a:solidFill>
                <a:latin typeface="Palatino Linotype" pitchFamily="18" charset="0"/>
              </a:rPr>
              <a:t>warranties.</a:t>
            </a:r>
          </a:p>
          <a:p>
            <a:pPr fontAlgn="auto">
              <a:spcAft>
                <a:spcPts val="0"/>
              </a:spcAft>
              <a:buClrTx/>
              <a:defRPr/>
            </a:pPr>
            <a:endParaRPr lang="en-US" sz="1600" dirty="0">
              <a:solidFill>
                <a:srgbClr val="2F2B20"/>
              </a:solidFill>
              <a:latin typeface="Palatino Linotype" pitchFamily="18" charset="0"/>
            </a:endParaRPr>
          </a:p>
          <a:p>
            <a:pPr fontAlgn="auto">
              <a:spcAft>
                <a:spcPts val="0"/>
              </a:spcAft>
              <a:buClrTx/>
              <a:defRPr/>
            </a:pPr>
            <a:r>
              <a:rPr lang="en-US" sz="1600" dirty="0" smtClean="0">
                <a:solidFill>
                  <a:srgbClr val="2F2B20"/>
                </a:solidFill>
                <a:latin typeface="Palatino Linotype" pitchFamily="18" charset="0"/>
              </a:rPr>
              <a:t>Description of liens, defects or encumbrances on or affecting title to the condominium or planned community.</a:t>
            </a:r>
          </a:p>
          <a:p>
            <a:pPr marL="342900" lvl="3" indent="-342900" fontAlgn="auto">
              <a:spcAft>
                <a:spcPts val="0"/>
              </a:spcAft>
              <a:buClrTx/>
              <a:defRPr/>
            </a:pPr>
            <a:endParaRPr lang="en-US" sz="1600" dirty="0">
              <a:solidFill>
                <a:srgbClr val="2F2B20"/>
              </a:solidFill>
              <a:latin typeface="Palatino Linotype" pitchFamily="18" charset="0"/>
            </a:endParaRPr>
          </a:p>
          <a:p>
            <a:pPr marL="342900" lvl="3" indent="-342900" fontAlgn="auto">
              <a:spcAft>
                <a:spcPts val="0"/>
              </a:spcAft>
              <a:buClrTx/>
              <a:defRPr/>
            </a:pPr>
            <a:r>
              <a:rPr lang="en-US" sz="1600" dirty="0" smtClean="0">
                <a:latin typeface="Palatino Linotype" pitchFamily="18" charset="0"/>
              </a:rPr>
              <a:t>Communities having a conversion require a Condition </a:t>
            </a:r>
            <a:r>
              <a:rPr lang="en-US" sz="1600" dirty="0">
                <a:latin typeface="Palatino Linotype" pitchFamily="18" charset="0"/>
              </a:rPr>
              <a:t>Assessment Report including disclosure of hazardous </a:t>
            </a:r>
            <a:r>
              <a:rPr lang="en-US" sz="1600" dirty="0" smtClean="0">
                <a:latin typeface="Palatino Linotype" pitchFamily="18" charset="0"/>
              </a:rPr>
              <a:t>substances.  See §3404 and §5404.</a:t>
            </a:r>
          </a:p>
          <a:p>
            <a:pPr marL="342900" lvl="3" indent="-342900" fontAlgn="auto">
              <a:spcAft>
                <a:spcPts val="0"/>
              </a:spcAft>
              <a:buClrTx/>
              <a:defRPr/>
            </a:pPr>
            <a:endParaRPr lang="en-US" sz="1600" dirty="0">
              <a:solidFill>
                <a:srgbClr val="2F2B20"/>
              </a:solidFill>
              <a:latin typeface="Palatino Linotype" pitchFamily="18" charset="0"/>
            </a:endParaRPr>
          </a:p>
          <a:p>
            <a:pPr marL="285750" lvl="3" indent="-285750" fontAlgn="auto">
              <a:spcAft>
                <a:spcPts val="0"/>
              </a:spcAft>
              <a:buClrTx/>
              <a:defRPr/>
            </a:pPr>
            <a:r>
              <a:rPr lang="en-US" sz="1600" dirty="0">
                <a:solidFill>
                  <a:srgbClr val="2F2B20"/>
                </a:solidFill>
                <a:latin typeface="Palatino Linotype" pitchFamily="18" charset="0"/>
              </a:rPr>
              <a:t>Public offering statement must be provided to a potential purchaser by the Declarant before the purchaser enters into an agreement of sale, otherwise, the agreement of sale is revocable for a period of fifteen </a:t>
            </a:r>
            <a:r>
              <a:rPr lang="en-US" sz="1600" b="1" i="1" dirty="0">
                <a:solidFill>
                  <a:srgbClr val="2F2B20"/>
                </a:solidFill>
                <a:latin typeface="Palatino Linotype" pitchFamily="18" charset="0"/>
              </a:rPr>
              <a:t>(15)</a:t>
            </a:r>
            <a:r>
              <a:rPr lang="en-US" sz="1600" dirty="0">
                <a:solidFill>
                  <a:srgbClr val="2F2B20"/>
                </a:solidFill>
                <a:latin typeface="Palatino Linotype" pitchFamily="18" charset="0"/>
              </a:rPr>
              <a:t> days </a:t>
            </a:r>
            <a:r>
              <a:rPr lang="en-US" sz="1600" b="1" i="1" dirty="0">
                <a:solidFill>
                  <a:srgbClr val="2F2B20"/>
                </a:solidFill>
                <a:latin typeface="Palatino Linotype" pitchFamily="18" charset="0"/>
              </a:rPr>
              <a:t>(for condominiums)</a:t>
            </a:r>
            <a:r>
              <a:rPr lang="en-US" sz="1600" dirty="0">
                <a:solidFill>
                  <a:srgbClr val="2F2B20"/>
                </a:solidFill>
                <a:latin typeface="Palatino Linotype" pitchFamily="18" charset="0"/>
              </a:rPr>
              <a:t> or seven </a:t>
            </a:r>
            <a:r>
              <a:rPr lang="en-US" sz="1600" b="1" i="1" dirty="0">
                <a:solidFill>
                  <a:srgbClr val="2F2B20"/>
                </a:solidFill>
                <a:latin typeface="Palatino Linotype" pitchFamily="18" charset="0"/>
              </a:rPr>
              <a:t>(7)</a:t>
            </a:r>
            <a:r>
              <a:rPr lang="en-US" sz="1600" dirty="0">
                <a:solidFill>
                  <a:srgbClr val="2F2B20"/>
                </a:solidFill>
                <a:latin typeface="Palatino Linotype" pitchFamily="18" charset="0"/>
              </a:rPr>
              <a:t> days </a:t>
            </a:r>
            <a:r>
              <a:rPr lang="en-US" sz="1600" b="1" i="1" dirty="0">
                <a:solidFill>
                  <a:srgbClr val="2F2B20"/>
                </a:solidFill>
                <a:latin typeface="Palatino Linotype" pitchFamily="18" charset="0"/>
              </a:rPr>
              <a:t>(for planned communities)</a:t>
            </a:r>
            <a:r>
              <a:rPr lang="en-US" sz="1600" dirty="0">
                <a:solidFill>
                  <a:srgbClr val="2F2B20"/>
                </a:solidFill>
                <a:latin typeface="Palatino Linotype" pitchFamily="18" charset="0"/>
              </a:rPr>
              <a:t> from the date the purchaser does receive the public offering statement.</a:t>
            </a:r>
          </a:p>
          <a:p>
            <a:pPr marL="0" lvl="3" indent="0" fontAlgn="auto">
              <a:spcAft>
                <a:spcPts val="0"/>
              </a:spcAft>
              <a:buClrTx/>
              <a:buNone/>
              <a:defRPr/>
            </a:pPr>
            <a:endParaRPr lang="en-US" sz="1600" dirty="0">
              <a:solidFill>
                <a:srgbClr val="2F2B20"/>
              </a:solidFill>
              <a:latin typeface="Palatino Linotype" pitchFamily="18" charset="0"/>
            </a:endParaRPr>
          </a:p>
          <a:p>
            <a:pPr marL="342900" lvl="3" indent="-342900" fontAlgn="auto">
              <a:spcAft>
                <a:spcPts val="0"/>
              </a:spcAft>
              <a:buClrTx/>
              <a:defRPr/>
            </a:pPr>
            <a:endParaRPr lang="en-US" sz="1600" dirty="0" smtClean="0">
              <a:solidFill>
                <a:srgbClr val="2F2B20"/>
              </a:solidFill>
              <a:latin typeface="Palatino Linotype" pitchFamily="18" charset="0"/>
            </a:endParaRPr>
          </a:p>
          <a:p>
            <a:pPr marL="114300" indent="0" eaLnBrk="1" fontAlgn="auto" hangingPunct="1">
              <a:spcAft>
                <a:spcPts val="0"/>
              </a:spcAft>
              <a:buClr>
                <a:srgbClr val="A9A57C"/>
              </a:buClr>
              <a:buFont typeface="Arial" charset="0"/>
              <a:buNone/>
              <a:defRPr/>
            </a:pPr>
            <a:endParaRPr lang="en-US" sz="1600" dirty="0">
              <a:solidFill>
                <a:srgbClr val="2F2B20"/>
              </a:solidFill>
              <a:latin typeface="Palatino Linotype" pitchFamily="18" charset="0"/>
            </a:endParaRPr>
          </a:p>
          <a:p>
            <a:pPr marL="114300" indent="0" algn="ctr" eaLnBrk="1" fontAlgn="auto" hangingPunct="1">
              <a:spcAft>
                <a:spcPts val="0"/>
              </a:spcAft>
              <a:buClr>
                <a:srgbClr val="A9A57C"/>
              </a:buClr>
              <a:buFont typeface="Arial" charset="0"/>
              <a:buNone/>
              <a:defRPr/>
            </a:pPr>
            <a:endParaRPr lang="en-US" sz="1600" b="1" i="1" dirty="0">
              <a:solidFill>
                <a:srgbClr val="002060"/>
              </a:solidFill>
              <a:latin typeface="Palatino Linotype" pitchFamily="18" charset="0"/>
            </a:endParaRPr>
          </a:p>
          <a:p>
            <a:pPr eaLnBrk="1" hangingPunct="1">
              <a:defRPr/>
            </a:pPr>
            <a:endParaRPr lang="en-US" dirty="0"/>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76CAC60C-D0E3-43D2-9E2A-F26B1076CC1B}" type="slidenum">
              <a:rPr lang="en-US" smtClean="0"/>
              <a:pPr>
                <a:defRPr/>
              </a:pPr>
              <a:t>13</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Declaration</a:t>
            </a:r>
            <a:endParaRPr lang="en-US" sz="32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762000" y="762000"/>
            <a:ext cx="8001000" cy="5791200"/>
          </a:xfrm>
        </p:spPr>
        <p:txBody>
          <a:bodyPr rtlCol="0">
            <a:normAutofit/>
          </a:bodyPr>
          <a:lstStyle/>
          <a:p>
            <a:pPr marL="114300" indent="0" algn="ctr" eaLnBrk="1" fontAlgn="auto" hangingPunct="1">
              <a:spcAft>
                <a:spcPts val="0"/>
              </a:spcAft>
              <a:buFont typeface="Arial" charset="0"/>
              <a:buNone/>
              <a:defRPr/>
            </a:pPr>
            <a:r>
              <a:rPr lang="en-US" sz="1600" b="1" dirty="0" smtClean="0">
                <a:latin typeface="Palatino Linotype" pitchFamily="18" charset="0"/>
              </a:rPr>
              <a:t>The Declaration </a:t>
            </a:r>
            <a:r>
              <a:rPr lang="en-US" sz="1600" b="1" dirty="0">
                <a:latin typeface="Palatino Linotype" pitchFamily="18" charset="0"/>
              </a:rPr>
              <a:t>is </a:t>
            </a:r>
            <a:r>
              <a:rPr lang="en-US" sz="1600" b="1" dirty="0" smtClean="0">
                <a:latin typeface="Palatino Linotype" pitchFamily="18" charset="0"/>
              </a:rPr>
              <a:t>the primary </a:t>
            </a:r>
            <a:r>
              <a:rPr lang="en-US" sz="1600" b="1" dirty="0">
                <a:latin typeface="Palatino Linotype" pitchFamily="18" charset="0"/>
              </a:rPr>
              <a:t>document for governance of </a:t>
            </a:r>
            <a:r>
              <a:rPr lang="en-US" sz="1600" b="1" dirty="0" smtClean="0">
                <a:latin typeface="Palatino Linotype" pitchFamily="18" charset="0"/>
              </a:rPr>
              <a:t>a Condominium </a:t>
            </a:r>
            <a:r>
              <a:rPr lang="en-US" sz="1600" b="1" dirty="0">
                <a:latin typeface="Palatino Linotype" pitchFamily="18" charset="0"/>
              </a:rPr>
              <a:t>and </a:t>
            </a:r>
            <a:r>
              <a:rPr lang="en-US" sz="1600" b="1" dirty="0" smtClean="0">
                <a:latin typeface="Palatino Linotype" pitchFamily="18" charset="0"/>
              </a:rPr>
              <a:t>a Planned Community</a:t>
            </a:r>
            <a:r>
              <a:rPr lang="en-US" sz="1600" dirty="0" smtClean="0">
                <a:latin typeface="Palatino Linotype" pitchFamily="18" charset="0"/>
              </a:rPr>
              <a:t>.</a:t>
            </a:r>
          </a:p>
          <a:p>
            <a:pPr eaLnBrk="1" fontAlgn="auto" hangingPunct="1">
              <a:spcAft>
                <a:spcPts val="0"/>
              </a:spcAft>
              <a:buFont typeface="Arial" pitchFamily="34" charset="0"/>
              <a:buChar char="•"/>
              <a:defRPr/>
            </a:pPr>
            <a:endParaRPr lang="en-US" sz="800" dirty="0" smtClean="0">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en-US" sz="1800" b="1" i="1" u="sng" dirty="0" smtClean="0">
                <a:solidFill>
                  <a:srgbClr val="002060"/>
                </a:solidFill>
                <a:latin typeface="Palatino Linotype" pitchFamily="18" charset="0"/>
              </a:rPr>
              <a:t>Noted Requirements </a:t>
            </a:r>
            <a:r>
              <a:rPr lang="en-US" sz="1800" b="1" i="1" u="sng" dirty="0">
                <a:solidFill>
                  <a:srgbClr val="002060"/>
                </a:solidFill>
                <a:latin typeface="Palatino Linotype" pitchFamily="18" charset="0"/>
              </a:rPr>
              <a:t>of the </a:t>
            </a:r>
            <a:r>
              <a:rPr lang="en-US" sz="1800" b="1" i="1" u="sng" dirty="0" smtClean="0">
                <a:solidFill>
                  <a:srgbClr val="002060"/>
                </a:solidFill>
                <a:latin typeface="Palatino Linotype" pitchFamily="18" charset="0"/>
              </a:rPr>
              <a:t>Declaration</a:t>
            </a:r>
            <a:endParaRPr lang="en-US" sz="1800" dirty="0" smtClean="0">
              <a:solidFill>
                <a:srgbClr val="002060"/>
              </a:solidFill>
              <a:latin typeface="Palatino Linotype" pitchFamily="18" charset="0"/>
            </a:endParaRPr>
          </a:p>
          <a:p>
            <a:pPr marL="114300" indent="0" eaLnBrk="1" fontAlgn="auto" hangingPunct="1">
              <a:spcAft>
                <a:spcPts val="0"/>
              </a:spcAft>
              <a:buClrTx/>
              <a:buFont typeface="Arial" charset="0"/>
              <a:buNone/>
              <a:defRPr/>
            </a:pPr>
            <a:r>
              <a:rPr lang="en-US" sz="1600" dirty="0" smtClean="0">
                <a:solidFill>
                  <a:schemeClr val="accent4">
                    <a:lumMod val="10000"/>
                  </a:schemeClr>
                </a:solidFill>
                <a:latin typeface="Palatino Linotype" pitchFamily="18" charset="0"/>
              </a:rPr>
              <a:t>Mandatory </a:t>
            </a:r>
            <a:r>
              <a:rPr lang="en-US" sz="1600" dirty="0">
                <a:solidFill>
                  <a:schemeClr val="accent4">
                    <a:lumMod val="10000"/>
                  </a:schemeClr>
                </a:solidFill>
                <a:latin typeface="Palatino Linotype" pitchFamily="18" charset="0"/>
              </a:rPr>
              <a:t>provisions regarding </a:t>
            </a:r>
            <a:r>
              <a:rPr lang="en-US" sz="1600" dirty="0" smtClean="0">
                <a:solidFill>
                  <a:schemeClr val="accent4">
                    <a:lumMod val="10000"/>
                  </a:schemeClr>
                </a:solidFill>
                <a:latin typeface="Palatino Linotype" pitchFamily="18" charset="0"/>
              </a:rPr>
              <a:t>the </a:t>
            </a:r>
            <a:r>
              <a:rPr lang="en-US" sz="1600" u="sng" dirty="0" smtClean="0">
                <a:solidFill>
                  <a:schemeClr val="accent4">
                    <a:lumMod val="10000"/>
                  </a:schemeClr>
                </a:solidFill>
                <a:latin typeface="Palatino Linotype" pitchFamily="18" charset="0"/>
              </a:rPr>
              <a:t>contents of the Declaration</a:t>
            </a:r>
            <a:r>
              <a:rPr lang="en-US" sz="1600" dirty="0" smtClean="0">
                <a:solidFill>
                  <a:schemeClr val="accent4">
                    <a:lumMod val="10000"/>
                  </a:schemeClr>
                </a:solidFill>
                <a:latin typeface="Palatino Linotype" pitchFamily="18" charset="0"/>
              </a:rPr>
              <a:t> can be found under UCA § 3205 </a:t>
            </a:r>
            <a:r>
              <a:rPr lang="en-US" sz="1600" dirty="0">
                <a:solidFill>
                  <a:schemeClr val="accent4">
                    <a:lumMod val="10000"/>
                  </a:schemeClr>
                </a:solidFill>
                <a:latin typeface="Palatino Linotype" pitchFamily="18" charset="0"/>
              </a:rPr>
              <a:t>or UPCA §</a:t>
            </a:r>
            <a:r>
              <a:rPr lang="en-US" sz="1600" dirty="0" smtClean="0">
                <a:solidFill>
                  <a:schemeClr val="accent4">
                    <a:lumMod val="10000"/>
                  </a:schemeClr>
                </a:solidFill>
                <a:latin typeface="Palatino Linotype" pitchFamily="18" charset="0"/>
              </a:rPr>
              <a:t>5205.</a:t>
            </a:r>
          </a:p>
          <a:p>
            <a:pPr marL="114300" indent="0" eaLnBrk="1" fontAlgn="auto" hangingPunct="1">
              <a:spcAft>
                <a:spcPts val="0"/>
              </a:spcAft>
              <a:buClrTx/>
              <a:buFont typeface="Arial" charset="0"/>
              <a:buNone/>
              <a:defRPr/>
            </a:pPr>
            <a:endParaRPr lang="en-US" sz="1600" dirty="0" smtClean="0">
              <a:solidFill>
                <a:schemeClr val="accent4">
                  <a:lumMod val="10000"/>
                </a:schemeClr>
              </a:solidFill>
              <a:latin typeface="Palatino Linotype" pitchFamily="18" charset="0"/>
            </a:endParaRPr>
          </a:p>
          <a:p>
            <a:pPr fontAlgn="auto">
              <a:spcAft>
                <a:spcPts val="0"/>
              </a:spcAft>
              <a:buClrTx/>
              <a:defRPr/>
            </a:pPr>
            <a:r>
              <a:rPr lang="en-US" sz="1600" dirty="0" smtClean="0">
                <a:solidFill>
                  <a:schemeClr val="accent4">
                    <a:lumMod val="10000"/>
                  </a:schemeClr>
                </a:solidFill>
                <a:latin typeface="Palatino Linotype" pitchFamily="18" charset="0"/>
              </a:rPr>
              <a:t>Contents </a:t>
            </a:r>
            <a:r>
              <a:rPr lang="en-US" sz="1600" dirty="0">
                <a:solidFill>
                  <a:schemeClr val="accent4">
                    <a:lumMod val="10000"/>
                  </a:schemeClr>
                </a:solidFill>
                <a:latin typeface="Palatino Linotype" pitchFamily="18" charset="0"/>
              </a:rPr>
              <a:t>of Declaration </a:t>
            </a:r>
            <a:r>
              <a:rPr lang="en-US" sz="1600" dirty="0" smtClean="0">
                <a:solidFill>
                  <a:schemeClr val="accent4">
                    <a:lumMod val="10000"/>
                  </a:schemeClr>
                </a:solidFill>
                <a:latin typeface="Palatino Linotype" pitchFamily="18" charset="0"/>
              </a:rPr>
              <a:t>regarding </a:t>
            </a:r>
            <a:r>
              <a:rPr lang="en-US" sz="1600" u="sng" dirty="0" smtClean="0">
                <a:solidFill>
                  <a:schemeClr val="accent4">
                    <a:lumMod val="10000"/>
                  </a:schemeClr>
                </a:solidFill>
                <a:latin typeface="Palatino Linotype" pitchFamily="18" charset="0"/>
              </a:rPr>
              <a:t>Flexible</a:t>
            </a:r>
            <a:r>
              <a:rPr lang="en-US" sz="1600" dirty="0" smtClean="0">
                <a:solidFill>
                  <a:schemeClr val="accent4">
                    <a:lumMod val="10000"/>
                  </a:schemeClr>
                </a:solidFill>
                <a:latin typeface="Palatino Linotype" pitchFamily="18" charset="0"/>
              </a:rPr>
              <a:t> </a:t>
            </a:r>
            <a:r>
              <a:rPr lang="en-US" sz="1600" dirty="0">
                <a:solidFill>
                  <a:schemeClr val="accent4">
                    <a:lumMod val="10000"/>
                  </a:schemeClr>
                </a:solidFill>
                <a:latin typeface="Palatino Linotype" pitchFamily="18" charset="0"/>
              </a:rPr>
              <a:t>Condominiums or Planned Communities (Additional Real Estate, Convertible Real Estate and Withdrawable Real Estate) </a:t>
            </a:r>
            <a:r>
              <a:rPr lang="en-US" sz="1600" dirty="0" smtClean="0">
                <a:solidFill>
                  <a:schemeClr val="accent4">
                    <a:lumMod val="10000"/>
                  </a:schemeClr>
                </a:solidFill>
                <a:latin typeface="Palatino Linotype" pitchFamily="18" charset="0"/>
              </a:rPr>
              <a:t>can be found under the (UCA </a:t>
            </a:r>
            <a:r>
              <a:rPr lang="en-US" sz="1600" dirty="0">
                <a:solidFill>
                  <a:schemeClr val="accent4">
                    <a:lumMod val="10000"/>
                  </a:schemeClr>
                </a:solidFill>
                <a:latin typeface="Palatino Linotype" pitchFamily="18" charset="0"/>
              </a:rPr>
              <a:t>§3206 or UPCA §5206</a:t>
            </a:r>
            <a:r>
              <a:rPr lang="en-US" sz="1600" dirty="0" smtClean="0">
                <a:solidFill>
                  <a:schemeClr val="accent4">
                    <a:lumMod val="10000"/>
                  </a:schemeClr>
                </a:solidFill>
                <a:latin typeface="Palatino Linotype" pitchFamily="18" charset="0"/>
              </a:rPr>
              <a:t>). </a:t>
            </a:r>
            <a:r>
              <a:rPr lang="en-US" sz="1400" dirty="0" smtClean="0">
                <a:solidFill>
                  <a:schemeClr val="accent4">
                    <a:lumMod val="10000"/>
                  </a:schemeClr>
                </a:solidFill>
                <a:latin typeface="Palatino Linotype" pitchFamily="18" charset="0"/>
              </a:rPr>
              <a:t> </a:t>
            </a:r>
            <a:endParaRPr lang="en-US" sz="1600" b="1" dirty="0" smtClean="0">
              <a:solidFill>
                <a:schemeClr val="accent4">
                  <a:lumMod val="10000"/>
                </a:schemeClr>
              </a:solidFill>
              <a:latin typeface="Palatino Linotype" pitchFamily="18" charset="0"/>
            </a:endParaRPr>
          </a:p>
          <a:p>
            <a:pPr lvl="1" eaLnBrk="1" fontAlgn="auto" hangingPunct="1">
              <a:spcAft>
                <a:spcPts val="0"/>
              </a:spcAft>
              <a:buClrTx/>
              <a:buFont typeface="Arial" pitchFamily="34" charset="0"/>
              <a:buChar char="•"/>
              <a:defRPr/>
            </a:pPr>
            <a:endParaRPr lang="en-US" sz="1600" b="1" dirty="0" smtClean="0">
              <a:solidFill>
                <a:schemeClr val="accent4">
                  <a:lumMod val="10000"/>
                </a:schemeClr>
              </a:solidFill>
              <a:latin typeface="Palatino Linotype" pitchFamily="18" charset="0"/>
            </a:endParaRPr>
          </a:p>
          <a:p>
            <a:pPr fontAlgn="auto">
              <a:spcAft>
                <a:spcPts val="0"/>
              </a:spcAft>
              <a:buClrTx/>
              <a:defRPr/>
            </a:pPr>
            <a:r>
              <a:rPr lang="en-US" sz="1600" dirty="0" smtClean="0">
                <a:solidFill>
                  <a:schemeClr val="accent4">
                    <a:lumMod val="10000"/>
                  </a:schemeClr>
                </a:solidFill>
                <a:latin typeface="Palatino Linotype" pitchFamily="18" charset="0"/>
              </a:rPr>
              <a:t>Special </a:t>
            </a:r>
            <a:r>
              <a:rPr lang="en-US" sz="1600" dirty="0">
                <a:solidFill>
                  <a:schemeClr val="accent4">
                    <a:lumMod val="10000"/>
                  </a:schemeClr>
                </a:solidFill>
                <a:latin typeface="Palatino Linotype" pitchFamily="18" charset="0"/>
              </a:rPr>
              <a:t>Declarant </a:t>
            </a:r>
            <a:r>
              <a:rPr lang="en-US" sz="1600" dirty="0" smtClean="0">
                <a:solidFill>
                  <a:schemeClr val="accent4">
                    <a:lumMod val="10000"/>
                  </a:schemeClr>
                </a:solidFill>
                <a:latin typeface="Palatino Linotype" pitchFamily="18" charset="0"/>
              </a:rPr>
              <a:t>Rights.</a:t>
            </a:r>
          </a:p>
          <a:p>
            <a:pPr eaLnBrk="1" fontAlgn="auto" hangingPunct="1">
              <a:spcAft>
                <a:spcPts val="0"/>
              </a:spcAft>
              <a:buClrTx/>
              <a:buFont typeface="Arial" pitchFamily="34" charset="0"/>
              <a:buChar char="•"/>
              <a:defRPr/>
            </a:pPr>
            <a:endParaRPr lang="en-US" sz="1600" dirty="0" smtClean="0">
              <a:solidFill>
                <a:schemeClr val="accent4">
                  <a:lumMod val="10000"/>
                </a:schemeClr>
              </a:solidFill>
              <a:latin typeface="Palatino Linotype" pitchFamily="18" charset="0"/>
            </a:endParaRPr>
          </a:p>
          <a:p>
            <a:pPr fontAlgn="auto">
              <a:spcAft>
                <a:spcPts val="0"/>
              </a:spcAft>
              <a:buClrTx/>
              <a:defRPr/>
            </a:pPr>
            <a:r>
              <a:rPr lang="en-US" sz="1600" dirty="0" smtClean="0">
                <a:solidFill>
                  <a:schemeClr val="accent4">
                    <a:lumMod val="10000"/>
                  </a:schemeClr>
                </a:solidFill>
                <a:latin typeface="Palatino Linotype" pitchFamily="18" charset="0"/>
              </a:rPr>
              <a:t>Declarant’s </a:t>
            </a:r>
            <a:r>
              <a:rPr lang="en-US" sz="1600" dirty="0">
                <a:solidFill>
                  <a:schemeClr val="accent4">
                    <a:lumMod val="10000"/>
                  </a:schemeClr>
                </a:solidFill>
                <a:latin typeface="Palatino Linotype" pitchFamily="18" charset="0"/>
              </a:rPr>
              <a:t>Ability to Continue to Build, Sell, Market, etc. After Five or Seven </a:t>
            </a:r>
            <a:r>
              <a:rPr lang="en-US" sz="1600" dirty="0" smtClean="0">
                <a:solidFill>
                  <a:schemeClr val="accent4">
                    <a:lumMod val="10000"/>
                  </a:schemeClr>
                </a:solidFill>
                <a:latin typeface="Palatino Linotype" pitchFamily="18" charset="0"/>
              </a:rPr>
              <a:t>Years.</a:t>
            </a:r>
          </a:p>
          <a:p>
            <a:pPr marL="0" indent="0" fontAlgn="auto">
              <a:spcAft>
                <a:spcPts val="0"/>
              </a:spcAft>
              <a:buClrTx/>
              <a:buNone/>
              <a:defRPr/>
            </a:pPr>
            <a:endParaRPr lang="en-US" sz="1600" dirty="0" smtClean="0">
              <a:solidFill>
                <a:schemeClr val="accent4">
                  <a:lumMod val="10000"/>
                </a:schemeClr>
              </a:solidFill>
              <a:latin typeface="Palatino Linotype" pitchFamily="18" charset="0"/>
            </a:endParaRPr>
          </a:p>
          <a:p>
            <a:pPr fontAlgn="auto">
              <a:spcAft>
                <a:spcPts val="0"/>
              </a:spcAft>
              <a:buClrTx/>
              <a:defRPr/>
            </a:pPr>
            <a:r>
              <a:rPr lang="en-US" sz="1600" dirty="0" smtClean="0">
                <a:solidFill>
                  <a:schemeClr val="accent4">
                    <a:lumMod val="10000"/>
                  </a:schemeClr>
                </a:solidFill>
                <a:latin typeface="Palatino Linotype" pitchFamily="18" charset="0"/>
              </a:rPr>
              <a:t>Period of Declarant Control – Seven (7) years in the case of a flexible community containing convertible real estate or to which additional real estate may be added or five (5) years in the case of any other planned community.</a:t>
            </a:r>
            <a:endParaRPr lang="en-US" sz="1600" dirty="0">
              <a:solidFill>
                <a:schemeClr val="accent4">
                  <a:lumMod val="10000"/>
                </a:schemeClr>
              </a:solidFill>
              <a:latin typeface="Palatino Linotype" pitchFamily="18" charset="0"/>
            </a:endParaRPr>
          </a:p>
          <a:p>
            <a:pPr fontAlgn="auto">
              <a:spcAft>
                <a:spcPts val="0"/>
              </a:spcAft>
              <a:buClrTx/>
              <a:defRPr/>
            </a:pPr>
            <a:endParaRPr lang="en-US" sz="1600" dirty="0" smtClean="0">
              <a:solidFill>
                <a:schemeClr val="accent4">
                  <a:lumMod val="10000"/>
                </a:schemeClr>
              </a:solidFill>
              <a:latin typeface="Palatino Linotype" pitchFamily="18" charset="0"/>
            </a:endParaRPr>
          </a:p>
          <a:p>
            <a:pPr marL="0" lvl="1" indent="0" algn="ctr" fontAlgn="auto">
              <a:spcAft>
                <a:spcPts val="0"/>
              </a:spcAft>
              <a:buNone/>
              <a:defRPr/>
            </a:pPr>
            <a:endParaRPr lang="en-US" sz="1400" dirty="0" smtClean="0">
              <a:latin typeface="Palatino Linotype" pitchFamily="18" charset="0"/>
            </a:endParaRPr>
          </a:p>
          <a:p>
            <a:pPr marL="0" lvl="1" indent="0" fontAlgn="auto">
              <a:spcAft>
                <a:spcPts val="0"/>
              </a:spcAft>
              <a:buNone/>
              <a:defRPr/>
            </a:pPr>
            <a:endParaRPr lang="en-US" sz="1400" dirty="0">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07C1E31B-5368-4669-AB46-70B819018AE0}" type="slidenum">
              <a:rPr lang="en-US" smtClean="0"/>
              <a:pPr>
                <a:defRPr/>
              </a:pPr>
              <a:t>14</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
            <a:ext cx="8001000" cy="6597134"/>
          </a:xfrm>
        </p:spPr>
        <p:txBody>
          <a:bodyPr/>
          <a:lstStyle/>
          <a:p>
            <a:pPr marL="114300" indent="0" algn="ctr" eaLnBrk="1" fontAlgn="auto" hangingPunct="1">
              <a:spcAft>
                <a:spcPts val="0"/>
              </a:spcAft>
              <a:buClr>
                <a:srgbClr val="A9A57C"/>
              </a:buClr>
              <a:buFont typeface="Arial" charset="0"/>
              <a:buNone/>
              <a:defRPr/>
            </a:pPr>
            <a:r>
              <a:rPr lang="en-US" sz="2400" b="1" i="1" u="sng" dirty="0" smtClean="0">
                <a:solidFill>
                  <a:srgbClr val="002060"/>
                </a:solidFill>
                <a:latin typeface="Palatino Linotype" pitchFamily="18" charset="0"/>
              </a:rPr>
              <a:t>PREPARATION OF DOCUMENTS</a:t>
            </a:r>
          </a:p>
          <a:p>
            <a:pPr marL="114300" indent="0" eaLnBrk="1" fontAlgn="auto" hangingPunct="1">
              <a:spcAft>
                <a:spcPts val="0"/>
              </a:spcAft>
              <a:buClr>
                <a:srgbClr val="A9A57C"/>
              </a:buClr>
              <a:buFont typeface="Arial" charset="0"/>
              <a:buNone/>
              <a:defRPr/>
            </a:pPr>
            <a:endParaRPr lang="en-US" sz="1600" b="1" dirty="0" smtClean="0">
              <a:solidFill>
                <a:srgbClr val="002060"/>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b="1" dirty="0" smtClean="0">
                <a:solidFill>
                  <a:srgbClr val="002060"/>
                </a:solidFill>
                <a:latin typeface="Palatino Linotype" pitchFamily="18" charset="0"/>
              </a:rPr>
              <a:t>In Preparing the Declaration Consider the Following</a:t>
            </a:r>
            <a:r>
              <a:rPr lang="en-US" sz="1600" b="1" i="1" dirty="0" smtClean="0">
                <a:solidFill>
                  <a:srgbClr val="002060"/>
                </a:solidFill>
                <a:latin typeface="Palatino Linotype" pitchFamily="18" charset="0"/>
              </a:rPr>
              <a:t>:  See 3211, 3212, 5211 and 5212 and §3206 and §5206 for Contents of Declaration for Flexible Condominiums or Planned Communities.</a:t>
            </a:r>
          </a:p>
          <a:p>
            <a:pPr marL="114300" indent="0" eaLnBrk="1" fontAlgn="auto" hangingPunct="1">
              <a:spcAft>
                <a:spcPts val="0"/>
              </a:spcAft>
              <a:buClr>
                <a:srgbClr val="A9A57C"/>
              </a:buClr>
              <a:buFont typeface="Arial" charset="0"/>
              <a:buNone/>
              <a:defRPr/>
            </a:pPr>
            <a:r>
              <a:rPr lang="en-US" sz="1600" b="1" dirty="0" smtClean="0">
                <a:solidFill>
                  <a:srgbClr val="002060"/>
                </a:solidFill>
                <a:latin typeface="Palatino Linotype" pitchFamily="18" charset="0"/>
              </a:rPr>
              <a:t>A.  Flexible Community: </a:t>
            </a:r>
            <a:endParaRPr lang="en-US" sz="800" b="1" i="1" u="sng" dirty="0" smtClean="0">
              <a:solidFill>
                <a:schemeClr val="bg2">
                  <a:lumMod val="20000"/>
                  <a:lumOff val="80000"/>
                </a:schemeClr>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smtClean="0">
                <a:solidFill>
                  <a:schemeClr val="bg1"/>
                </a:solidFill>
                <a:latin typeface="Palatino Linotype" pitchFamily="18" charset="0"/>
              </a:rPr>
              <a:t> An explicit reservation in the Declaration of any options to create units, limited common elements, or both, within convertible real estate, or to add additional real estate to or withdraw withdrawable real estate from the community</a:t>
            </a:r>
            <a:r>
              <a:rPr lang="en-US" sz="1600" dirty="0" smtClean="0">
                <a:solidFill>
                  <a:schemeClr val="tx2"/>
                </a:solidFill>
                <a:latin typeface="Palatino Linotype" pitchFamily="18" charset="0"/>
              </a:rPr>
              <a:t>.  </a:t>
            </a:r>
          </a:p>
          <a:p>
            <a:pPr marL="114300" indent="0" eaLnBrk="1" fontAlgn="auto" hangingPunct="1">
              <a:spcAft>
                <a:spcPts val="0"/>
              </a:spcAft>
              <a:buClr>
                <a:srgbClr val="A9A57C"/>
              </a:buClr>
              <a:buFont typeface="Arial" charset="0"/>
              <a:buNone/>
              <a:defRPr/>
            </a:pPr>
            <a:endParaRPr lang="en-US" sz="1600" dirty="0">
              <a:solidFill>
                <a:schemeClr val="tx2"/>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smtClean="0">
                <a:solidFill>
                  <a:schemeClr val="bg1"/>
                </a:solidFill>
                <a:latin typeface="Palatino Linotype" pitchFamily="18" charset="0"/>
              </a:rPr>
              <a:t>	i.  </a:t>
            </a:r>
            <a:r>
              <a:rPr lang="en-US" sz="1600" b="1" dirty="0" smtClean="0">
                <a:solidFill>
                  <a:schemeClr val="bg1"/>
                </a:solidFill>
                <a:latin typeface="Palatino Linotype" pitchFamily="18" charset="0"/>
              </a:rPr>
              <a:t>Convertible Real Estate</a:t>
            </a:r>
            <a:r>
              <a:rPr lang="en-US" sz="1600" dirty="0" smtClean="0">
                <a:solidFill>
                  <a:srgbClr val="002060"/>
                </a:solidFill>
                <a:latin typeface="Palatino Linotype" pitchFamily="18" charset="0"/>
              </a:rPr>
              <a:t>:  Example  -  “To Convert all or any portion of the Convertible Real Estate to Garage Units  and Garage Limited Common Elements from time to time in compliance with §3211 of the Act without the consist of any Unit Owner or mortgagee”.</a:t>
            </a:r>
          </a:p>
          <a:p>
            <a:pPr marL="114300" indent="0" eaLnBrk="1" fontAlgn="auto" hangingPunct="1">
              <a:spcAft>
                <a:spcPts val="0"/>
              </a:spcAft>
              <a:buClr>
                <a:srgbClr val="A9A57C"/>
              </a:buClr>
              <a:buFont typeface="Arial" charset="0"/>
              <a:buNone/>
              <a:defRPr/>
            </a:pPr>
            <a:endParaRPr lang="en-US" sz="1600" dirty="0" smtClean="0">
              <a:solidFill>
                <a:srgbClr val="002060"/>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smtClean="0">
                <a:solidFill>
                  <a:srgbClr val="002060"/>
                </a:solidFill>
                <a:latin typeface="Palatino Linotype" pitchFamily="18" charset="0"/>
              </a:rPr>
              <a:t>	ii</a:t>
            </a:r>
            <a:r>
              <a:rPr lang="en-US" sz="1600" b="1" dirty="0" smtClean="0">
                <a:solidFill>
                  <a:srgbClr val="002060"/>
                </a:solidFill>
                <a:latin typeface="Palatino Linotype" pitchFamily="18" charset="0"/>
              </a:rPr>
              <a:t>.  Additional Real Estate</a:t>
            </a:r>
            <a:r>
              <a:rPr lang="en-US" sz="1600" dirty="0" smtClean="0">
                <a:solidFill>
                  <a:srgbClr val="002060"/>
                </a:solidFill>
                <a:latin typeface="Palatino Linotype" pitchFamily="18" charset="0"/>
              </a:rPr>
              <a:t>:  Example – “Declarant hereby explicitly reserves an option, until the seventh (7</a:t>
            </a:r>
            <a:r>
              <a:rPr lang="en-US" sz="1600" baseline="30000" dirty="0" smtClean="0">
                <a:solidFill>
                  <a:srgbClr val="002060"/>
                </a:solidFill>
                <a:latin typeface="Palatino Linotype" pitchFamily="18" charset="0"/>
              </a:rPr>
              <a:t>th</a:t>
            </a:r>
            <a:r>
              <a:rPr lang="en-US" sz="1600" dirty="0" smtClean="0">
                <a:solidFill>
                  <a:srgbClr val="002060"/>
                </a:solidFill>
                <a:latin typeface="Palatino Linotype" pitchFamily="18" charset="0"/>
              </a:rPr>
              <a:t>) anniversary of there recording of this Declaration, to add Additional Real Estate to the Condominium from time to time in compliance with §3211 of the Act without the consent of any Unit Owner or mortgagee”.</a:t>
            </a:r>
          </a:p>
          <a:p>
            <a:pPr marL="114300" indent="0" eaLnBrk="1" fontAlgn="auto" hangingPunct="1">
              <a:spcAft>
                <a:spcPts val="0"/>
              </a:spcAft>
              <a:buClr>
                <a:srgbClr val="A9A57C"/>
              </a:buClr>
              <a:buFont typeface="Arial" charset="0"/>
              <a:buNone/>
              <a:defRPr/>
            </a:pPr>
            <a:endParaRPr lang="en-US" sz="1600" dirty="0">
              <a:solidFill>
                <a:srgbClr val="002060"/>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smtClean="0">
                <a:solidFill>
                  <a:srgbClr val="002060"/>
                </a:solidFill>
                <a:latin typeface="Palatino Linotype" pitchFamily="18" charset="0"/>
              </a:rPr>
              <a:t>	iii</a:t>
            </a:r>
            <a:r>
              <a:rPr lang="en-US" sz="1600" b="1" dirty="0" smtClean="0">
                <a:solidFill>
                  <a:srgbClr val="002060"/>
                </a:solidFill>
                <a:latin typeface="Palatino Linotype" pitchFamily="18" charset="0"/>
              </a:rPr>
              <a:t>.  Withdrawable Real Estate</a:t>
            </a:r>
            <a:r>
              <a:rPr lang="en-US" sz="1600" dirty="0" smtClean="0">
                <a:solidFill>
                  <a:srgbClr val="002060"/>
                </a:solidFill>
                <a:latin typeface="Palatino Linotype" pitchFamily="18" charset="0"/>
              </a:rPr>
              <a:t>:  Example –  “To withdraw Withdrawable Real Estate from the Condominium from time to time in compliance with §3212 of the Act without the consent of any Unit Owner or mortgagee”.</a:t>
            </a:r>
            <a:endParaRPr lang="en-US" sz="1600" dirty="0">
              <a:solidFill>
                <a:srgbClr val="002060"/>
              </a:solidFill>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B8336EE-4ABD-4213-B98A-DA7594B8AFD2}" type="slidenum">
              <a:rPr lang="en-US" smtClean="0"/>
              <a:pPr>
                <a:defRPr/>
              </a:pPr>
              <a:t>15</a:t>
            </a:fld>
            <a:endParaRPr lang="en-US" dirty="0"/>
          </a:p>
        </p:txBody>
      </p:sp>
      <p:sp>
        <p:nvSpPr>
          <p:cNvPr id="5" name="TextBox 4"/>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685800"/>
          </a:xfrm>
        </p:spPr>
        <p:txBody>
          <a:bodyPr/>
          <a:lstStyle/>
          <a:p>
            <a:pPr algn="ctr"/>
            <a:r>
              <a:rPr lang="en-US" sz="3200" i="1" dirty="0" smtClean="0">
                <a:solidFill>
                  <a:schemeClr val="bg2">
                    <a:lumMod val="40000"/>
                    <a:lumOff val="60000"/>
                  </a:schemeClr>
                </a:solidFill>
                <a:latin typeface="Palatino Linotype" pitchFamily="18" charset="0"/>
              </a:rPr>
              <a:t>Special Declarant Rights</a:t>
            </a:r>
            <a:endParaRPr lang="en-US" sz="3200" i="1" dirty="0">
              <a:solidFill>
                <a:schemeClr val="bg2">
                  <a:lumMod val="40000"/>
                  <a:lumOff val="60000"/>
                </a:schemeClr>
              </a:solidFill>
              <a:latin typeface="Palatino Linotype" pitchFamily="18" charset="0"/>
            </a:endParaRPr>
          </a:p>
        </p:txBody>
      </p:sp>
      <p:sp>
        <p:nvSpPr>
          <p:cNvPr id="4" name="TextBox 3"/>
          <p:cNvSpPr txBox="1"/>
          <p:nvPr/>
        </p:nvSpPr>
        <p:spPr>
          <a:xfrm>
            <a:off x="152400" y="1143000"/>
            <a:ext cx="8855309" cy="5847755"/>
          </a:xfrm>
          <a:prstGeom prst="rect">
            <a:avLst/>
          </a:prstGeom>
          <a:noFill/>
        </p:spPr>
        <p:txBody>
          <a:bodyPr wrap="none" rtlCol="0">
            <a:spAutoFit/>
          </a:bodyPr>
          <a:lstStyle/>
          <a:p>
            <a:r>
              <a:rPr lang="en-US" sz="2000" b="1" dirty="0" smtClean="0">
                <a:solidFill>
                  <a:schemeClr val="bg1"/>
                </a:solidFill>
                <a:latin typeface="Palatino Linotype" pitchFamily="18" charset="0"/>
              </a:rPr>
              <a:t>Rights reserved of the benefit of the Declarant -  §3103 and §5103</a:t>
            </a:r>
            <a:br>
              <a:rPr lang="en-US" sz="2000" b="1" dirty="0" smtClean="0">
                <a:solidFill>
                  <a:schemeClr val="bg1"/>
                </a:solidFill>
                <a:latin typeface="Palatino Linotype" pitchFamily="18" charset="0"/>
              </a:rPr>
            </a:br>
            <a:endParaRPr lang="en-US" sz="2000" b="1" dirty="0" smtClean="0">
              <a:solidFill>
                <a:schemeClr val="bg1"/>
              </a:solidFill>
              <a:latin typeface="Palatino Linotype" pitchFamily="18" charset="0"/>
            </a:endParaRPr>
          </a:p>
          <a:p>
            <a:pPr marL="285750" indent="-285750">
              <a:buFont typeface="Arial" pitchFamily="34" charset="0"/>
              <a:buChar char="•"/>
            </a:pPr>
            <a:r>
              <a:rPr lang="en-US" sz="2000" dirty="0" smtClean="0">
                <a:solidFill>
                  <a:schemeClr val="bg1"/>
                </a:solidFill>
                <a:latin typeface="Palatino Linotype" pitchFamily="18" charset="0"/>
              </a:rPr>
              <a:t>Protect the rights and property value of the Declara</a:t>
            </a:r>
            <a:r>
              <a:rPr lang="en-US" dirty="0" smtClean="0">
                <a:solidFill>
                  <a:schemeClr val="bg1"/>
                </a:solidFill>
                <a:latin typeface="Palatino Linotype" pitchFamily="18" charset="0"/>
              </a:rPr>
              <a:t>nt</a:t>
            </a:r>
          </a:p>
          <a:p>
            <a:pPr marL="742950" lvl="1" indent="-285750">
              <a:buFont typeface="Arial" pitchFamily="34" charset="0"/>
              <a:buChar char="•"/>
            </a:pPr>
            <a:endParaRPr lang="en-US" dirty="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Divide a Unit into 2 or more units.</a:t>
            </a:r>
          </a:p>
          <a:p>
            <a:pPr marL="742950" lvl="1" indent="-285750">
              <a:buFont typeface="Arial" pitchFamily="34" charset="0"/>
              <a:buChar char="•"/>
            </a:pPr>
            <a:endParaRPr lang="en-US" dirty="0" smtClean="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Maintain office(s) signs and model.</a:t>
            </a:r>
          </a:p>
          <a:p>
            <a:pPr marL="742950" lvl="1" indent="-285750">
              <a:buFont typeface="Arial" pitchFamily="34" charset="0"/>
              <a:buChar char="•"/>
            </a:pPr>
            <a:endParaRPr lang="en-US" dirty="0" smtClean="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Make the community subject to a Master Association.</a:t>
            </a:r>
          </a:p>
          <a:p>
            <a:pPr marL="742950" lvl="1" indent="-285750">
              <a:buFont typeface="Arial" pitchFamily="34" charset="0"/>
              <a:buChar char="•"/>
            </a:pPr>
            <a:endParaRPr lang="en-US" dirty="0" smtClean="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Appoint or remove and an officer or a board member during the period of </a:t>
            </a:r>
          </a:p>
          <a:p>
            <a:pPr lvl="1"/>
            <a:r>
              <a:rPr lang="en-US" dirty="0" smtClean="0">
                <a:solidFill>
                  <a:schemeClr val="bg1"/>
                </a:solidFill>
                <a:latin typeface="Palatino Linotype" pitchFamily="18" charset="0"/>
              </a:rPr>
              <a:t>     Declarant control.</a:t>
            </a:r>
          </a:p>
          <a:p>
            <a:pPr lvl="1"/>
            <a:endParaRPr lang="en-US" dirty="0" smtClean="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Use Easements through the common facilities or controlled facilities for the</a:t>
            </a:r>
          </a:p>
          <a:p>
            <a:pPr lvl="1"/>
            <a:r>
              <a:rPr lang="en-US" dirty="0">
                <a:solidFill>
                  <a:schemeClr val="bg1"/>
                </a:solidFill>
                <a:latin typeface="Palatino Linotype" pitchFamily="18" charset="0"/>
              </a:rPr>
              <a:t> </a:t>
            </a:r>
            <a:r>
              <a:rPr lang="en-US" dirty="0" smtClean="0">
                <a:solidFill>
                  <a:schemeClr val="bg1"/>
                </a:solidFill>
                <a:latin typeface="Palatino Linotype" pitchFamily="18" charset="0"/>
              </a:rPr>
              <a:t>     purpose of making improvements within the planned community.</a:t>
            </a:r>
          </a:p>
          <a:p>
            <a:pPr lvl="1"/>
            <a:endParaRPr lang="en-US" dirty="0">
              <a:solidFill>
                <a:schemeClr val="bg1"/>
              </a:solidFill>
              <a:latin typeface="Palatino Linotype" pitchFamily="18" charset="0"/>
            </a:endParaRPr>
          </a:p>
          <a:p>
            <a:pPr marL="742950" lvl="1" indent="-285750">
              <a:buFont typeface="Arial" pitchFamily="34" charset="0"/>
              <a:buChar char="•"/>
            </a:pPr>
            <a:r>
              <a:rPr lang="en-US" dirty="0" smtClean="0">
                <a:solidFill>
                  <a:schemeClr val="bg1"/>
                </a:solidFill>
                <a:latin typeface="Palatino Linotype" pitchFamily="18" charset="0"/>
              </a:rPr>
              <a:t>Special Declarant Rights are a commodity that can be sold, divided or shared.</a:t>
            </a:r>
          </a:p>
          <a:p>
            <a:pPr marL="0" lvl="1" indent="0" algn="ctr" fontAlgn="auto">
              <a:spcAft>
                <a:spcPts val="0"/>
              </a:spcAft>
              <a:buNone/>
              <a:defRPr/>
            </a:pPr>
            <a:r>
              <a:rPr lang="en-US" sz="1600" b="1" i="1" dirty="0">
                <a:solidFill>
                  <a:schemeClr val="accent4">
                    <a:lumMod val="10000"/>
                  </a:schemeClr>
                </a:solidFill>
              </a:rPr>
              <a:t> </a:t>
            </a:r>
            <a:endParaRPr lang="en-US" sz="1600" b="1" i="1" dirty="0" smtClean="0">
              <a:solidFill>
                <a:schemeClr val="accent4">
                  <a:lumMod val="10000"/>
                </a:schemeClr>
              </a:solidFill>
            </a:endParaRPr>
          </a:p>
          <a:p>
            <a:pPr marL="0" lvl="1" indent="0" algn="ctr" fontAlgn="auto">
              <a:spcAft>
                <a:spcPts val="0"/>
              </a:spcAft>
              <a:buNone/>
              <a:defRPr/>
            </a:pPr>
            <a:r>
              <a:rPr lang="en-US" sz="1400" b="1" i="1" dirty="0" smtClean="0">
                <a:solidFill>
                  <a:schemeClr val="accent4">
                    <a:lumMod val="10000"/>
                  </a:schemeClr>
                </a:solidFill>
              </a:rPr>
              <a:t>[</a:t>
            </a:r>
            <a:r>
              <a:rPr lang="en-US" sz="1400" b="1" i="1" dirty="0">
                <a:solidFill>
                  <a:schemeClr val="accent4">
                    <a:lumMod val="10000"/>
                  </a:schemeClr>
                </a:solidFill>
              </a:rPr>
              <a:t>S</a:t>
            </a:r>
            <a:r>
              <a:rPr lang="en-US" sz="1400" b="1" i="1" dirty="0">
                <a:solidFill>
                  <a:schemeClr val="accent4">
                    <a:lumMod val="10000"/>
                  </a:schemeClr>
                </a:solidFill>
                <a:latin typeface="Palatino Linotype" pitchFamily="18" charset="0"/>
              </a:rPr>
              <a:t>ee Exhibit </a:t>
            </a:r>
            <a:r>
              <a:rPr lang="en-US" sz="1400" b="1" i="1" dirty="0" smtClean="0">
                <a:solidFill>
                  <a:schemeClr val="accent4">
                    <a:lumMod val="10000"/>
                  </a:schemeClr>
                </a:solidFill>
                <a:latin typeface="Palatino Linotype" pitchFamily="18" charset="0"/>
              </a:rPr>
              <a:t>“ C &amp;D”]</a:t>
            </a:r>
            <a:endParaRPr lang="en-US" sz="1600" b="1" i="1" dirty="0">
              <a:solidFill>
                <a:schemeClr val="accent4">
                  <a:lumMod val="10000"/>
                </a:schemeClr>
              </a:solidFill>
              <a:latin typeface="Palatino Linotype" pitchFamily="18" charset="0"/>
            </a:endParaRPr>
          </a:p>
          <a:p>
            <a:pPr algn="ctr" eaLnBrk="1" fontAlgn="auto" hangingPunct="1">
              <a:spcAft>
                <a:spcPts val="0"/>
              </a:spcAft>
              <a:buFont typeface="Arial" pitchFamily="34" charset="0"/>
              <a:buChar char="•"/>
              <a:defRPr/>
            </a:pPr>
            <a:endParaRPr lang="en-US" sz="1400" dirty="0">
              <a:latin typeface="Palatino Linotype" pitchFamily="18" charset="0"/>
            </a:endParaRPr>
          </a:p>
          <a:p>
            <a:pPr marL="285750" indent="-285750">
              <a:buFont typeface="Arial" pitchFamily="34" charset="0"/>
              <a:buChar char="•"/>
            </a:pPr>
            <a:endParaRPr lang="en-US" dirty="0">
              <a:solidFill>
                <a:schemeClr val="bg1"/>
              </a:solidFill>
              <a:latin typeface="Palatino Linotype" pitchFamily="18" charset="0"/>
            </a:endParaRPr>
          </a:p>
        </p:txBody>
      </p:sp>
    </p:spTree>
    <p:extLst>
      <p:ext uri="{BB962C8B-B14F-4D97-AF65-F5344CB8AC3E}">
        <p14:creationId xmlns:p14="http://schemas.microsoft.com/office/powerpoint/2010/main" val="20782708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marL="114300" algn="ctr" eaLnBrk="1" hangingPunct="1">
              <a:spcBef>
                <a:spcPct val="20000"/>
              </a:spcBef>
              <a:defRPr/>
            </a:pPr>
            <a:r>
              <a:rPr lang="en-US" sz="2400" b="1" i="1" u="sng" spc="0" dirty="0" smtClean="0">
                <a:solidFill>
                  <a:srgbClr val="675E47"/>
                </a:solidFill>
                <a:latin typeface="Palatino Linotype" pitchFamily="18" charset="0"/>
                <a:ea typeface="+mn-ea"/>
                <a:cs typeface="+mn-cs"/>
              </a:rPr>
              <a:t/>
            </a:r>
            <a:br>
              <a:rPr lang="en-US" sz="2400" b="1" i="1" u="sng" spc="0" dirty="0" smtClean="0">
                <a:solidFill>
                  <a:srgbClr val="675E47"/>
                </a:solidFill>
                <a:latin typeface="Palatino Linotype" pitchFamily="18" charset="0"/>
                <a:ea typeface="+mn-ea"/>
                <a:cs typeface="+mn-cs"/>
              </a:rPr>
            </a:br>
            <a:r>
              <a:rPr lang="en-US" sz="2400" b="1" i="1" u="sng" spc="0" dirty="0" smtClean="0">
                <a:solidFill>
                  <a:srgbClr val="675E47"/>
                </a:solidFill>
                <a:latin typeface="Palatino Linotype" pitchFamily="18" charset="0"/>
                <a:ea typeface="+mn-ea"/>
                <a:cs typeface="+mn-cs"/>
              </a:rPr>
              <a:t/>
            </a:r>
            <a:br>
              <a:rPr lang="en-US" sz="2400" b="1" i="1" u="sng" spc="0" dirty="0" smtClean="0">
                <a:solidFill>
                  <a:srgbClr val="675E47"/>
                </a:solidFill>
                <a:latin typeface="Palatino Linotype" pitchFamily="18" charset="0"/>
                <a:ea typeface="+mn-ea"/>
                <a:cs typeface="+mn-cs"/>
              </a:rPr>
            </a:br>
            <a:r>
              <a:rPr lang="en-US" sz="2400" i="1" u="sng" dirty="0" smtClean="0">
                <a:solidFill>
                  <a:schemeClr val="bg2">
                    <a:lumMod val="40000"/>
                    <a:lumOff val="60000"/>
                  </a:schemeClr>
                </a:solidFill>
                <a:latin typeface="Palatino Linotype" pitchFamily="18" charset="0"/>
                <a:ea typeface="+mn-ea"/>
                <a:cs typeface="+mn-cs"/>
              </a:rPr>
              <a:t>Provisions Applicable to a </a:t>
            </a:r>
            <a:r>
              <a:rPr lang="en-US" sz="2400" b="1" i="1" u="sng" spc="0" dirty="0" smtClean="0">
                <a:solidFill>
                  <a:schemeClr val="bg2">
                    <a:lumMod val="40000"/>
                    <a:lumOff val="60000"/>
                  </a:schemeClr>
                </a:solidFill>
                <a:latin typeface="Palatino Linotype" pitchFamily="18" charset="0"/>
                <a:ea typeface="+mn-ea"/>
                <a:cs typeface="+mn-cs"/>
              </a:rPr>
              <a:t>Condominium</a:t>
            </a:r>
            <a:r>
              <a:rPr lang="en-US" sz="2400" b="1" i="1" u="sng" spc="0" dirty="0">
                <a:solidFill>
                  <a:schemeClr val="bg2">
                    <a:lumMod val="20000"/>
                    <a:lumOff val="80000"/>
                  </a:schemeClr>
                </a:solidFill>
                <a:latin typeface="Palatino Linotype" pitchFamily="18" charset="0"/>
                <a:ea typeface="+mn-ea"/>
                <a:cs typeface="+mn-cs"/>
              </a:rPr>
              <a:t/>
            </a:r>
            <a:br>
              <a:rPr lang="en-US" sz="2400" b="1" i="1" u="sng" spc="0" dirty="0">
                <a:solidFill>
                  <a:schemeClr val="bg2">
                    <a:lumMod val="20000"/>
                    <a:lumOff val="80000"/>
                  </a:schemeClr>
                </a:solidFill>
                <a:latin typeface="Palatino Linotype" pitchFamily="18" charset="0"/>
                <a:ea typeface="+mn-ea"/>
                <a:cs typeface="+mn-cs"/>
              </a:rPr>
            </a:br>
            <a:endParaRPr lang="en-US" dirty="0">
              <a:solidFill>
                <a:schemeClr val="bg2">
                  <a:lumMod val="20000"/>
                  <a:lumOff val="80000"/>
                </a:schemeClr>
              </a:solidFill>
            </a:endParaRPr>
          </a:p>
        </p:txBody>
      </p:sp>
      <p:sp>
        <p:nvSpPr>
          <p:cNvPr id="3" name="Content Placeholder 2"/>
          <p:cNvSpPr>
            <a:spLocks noGrp="1"/>
          </p:cNvSpPr>
          <p:nvPr>
            <p:ph idx="1"/>
          </p:nvPr>
        </p:nvSpPr>
        <p:spPr>
          <a:xfrm>
            <a:off x="838200" y="1143000"/>
            <a:ext cx="7924800" cy="5257800"/>
          </a:xfrm>
        </p:spPr>
        <p:txBody>
          <a:bodyPr/>
          <a:lstStyle/>
          <a:p>
            <a:pPr eaLnBrk="1" hangingPunct="1">
              <a:defRPr/>
            </a:pPr>
            <a:r>
              <a:rPr lang="en-US" sz="1600" dirty="0" smtClean="0">
                <a:latin typeface="Palatino Linotype" pitchFamily="18" charset="0"/>
              </a:rPr>
              <a:t>The sum of the undivided interests in the common elements and common expense liabilities allocated at any time to all the units must equal one (if stated as a fraction) or 100% (if stated as percentages). (UCA §3208(e))</a:t>
            </a:r>
          </a:p>
          <a:p>
            <a:pPr eaLnBrk="1" hangingPunct="1">
              <a:defRPr/>
            </a:pPr>
            <a:endParaRPr lang="en-US" sz="1600" dirty="0" smtClean="0">
              <a:latin typeface="Palatino Linotype" pitchFamily="18" charset="0"/>
            </a:endParaRPr>
          </a:p>
          <a:p>
            <a:pPr eaLnBrk="1" hangingPunct="1">
              <a:defRPr/>
            </a:pPr>
            <a:r>
              <a:rPr lang="en-US" sz="1600" dirty="0" smtClean="0">
                <a:latin typeface="Palatino Linotype" pitchFamily="18" charset="0"/>
              </a:rPr>
              <a:t>Restrictions on use, occupancy and alienation of units, if any.</a:t>
            </a:r>
          </a:p>
          <a:p>
            <a:pPr eaLnBrk="1" hangingPunct="1">
              <a:defRPr/>
            </a:pPr>
            <a:endParaRPr lang="en-US" sz="1600" dirty="0" smtClean="0">
              <a:latin typeface="Palatino Linotype" pitchFamily="18" charset="0"/>
            </a:endParaRPr>
          </a:p>
          <a:p>
            <a:pPr eaLnBrk="1" hangingPunct="1">
              <a:defRPr/>
            </a:pPr>
            <a:r>
              <a:rPr lang="en-US" sz="1600" dirty="0" smtClean="0">
                <a:latin typeface="Palatino Linotype" pitchFamily="18" charset="0"/>
              </a:rPr>
              <a:t>List of recorded easements and licenses.</a:t>
            </a:r>
          </a:p>
          <a:p>
            <a:pPr eaLnBrk="1" hangingPunct="1">
              <a:defRPr/>
            </a:pPr>
            <a:endParaRPr lang="en-US" sz="1600" dirty="0" smtClean="0">
              <a:latin typeface="Palatino Linotype" pitchFamily="18" charset="0"/>
            </a:endParaRPr>
          </a:p>
          <a:p>
            <a:pPr eaLnBrk="1" hangingPunct="1">
              <a:defRPr/>
            </a:pPr>
            <a:r>
              <a:rPr lang="en-US" sz="1600" dirty="0" smtClean="0">
                <a:latin typeface="Palatino Linotype" pitchFamily="18" charset="0"/>
              </a:rPr>
              <a:t>Special Declarant Rights -</a:t>
            </a:r>
            <a:r>
              <a:rPr lang="en-US" sz="1600" dirty="0" smtClean="0">
                <a:latin typeface="Palatino Linotype" pitchFamily="18" charset="0"/>
                <a:ea typeface="Times New Roman"/>
              </a:rPr>
              <a:t> Master Association, merger, consolidation.</a:t>
            </a:r>
            <a:endParaRPr lang="en-US" sz="1600" b="1" dirty="0" smtClean="0">
              <a:latin typeface="Palatino Linotype" pitchFamily="18" charset="0"/>
              <a:ea typeface="Times New Roman"/>
            </a:endParaRPr>
          </a:p>
          <a:p>
            <a:pPr eaLnBrk="1" hangingPunct="1">
              <a:defRPr/>
            </a:pPr>
            <a:endParaRPr lang="en-US" sz="1600" dirty="0">
              <a:latin typeface="Palatino Linotype" pitchFamily="18" charset="0"/>
              <a:ea typeface="Times New Roman"/>
            </a:endParaRPr>
          </a:p>
          <a:p>
            <a:pPr eaLnBrk="1" hangingPunct="1">
              <a:defRPr/>
            </a:pPr>
            <a:r>
              <a:rPr lang="en-US" sz="1600" dirty="0" smtClean="0">
                <a:latin typeface="Palatino Linotype" pitchFamily="18" charset="0"/>
                <a:ea typeface="Times New Roman"/>
              </a:rPr>
              <a:t>Description of limited common elements and assessment of limited common expenses.</a:t>
            </a:r>
          </a:p>
          <a:p>
            <a:pPr eaLnBrk="1" hangingPunct="1">
              <a:defRPr/>
            </a:pPr>
            <a:endParaRPr lang="en-US" sz="1600" dirty="0" smtClean="0">
              <a:latin typeface="Palatino Linotype" pitchFamily="18" charset="0"/>
              <a:ea typeface="Times New Roman"/>
            </a:endParaRPr>
          </a:p>
          <a:p>
            <a:pPr eaLnBrk="1" hangingPunct="1">
              <a:defRPr/>
            </a:pPr>
            <a:r>
              <a:rPr lang="en-US" sz="1600" dirty="0" smtClean="0">
                <a:latin typeface="Palatino Linotype" pitchFamily="18" charset="0"/>
                <a:ea typeface="Times New Roman"/>
              </a:rPr>
              <a:t>Description of common elements which may become limited common elements at a later date.</a:t>
            </a:r>
          </a:p>
          <a:p>
            <a:pPr marL="914400" indent="0" eaLnBrk="1" hangingPunct="1">
              <a:lnSpc>
                <a:spcPct val="115000"/>
              </a:lnSpc>
              <a:spcBef>
                <a:spcPts val="0"/>
              </a:spcBef>
              <a:spcAft>
                <a:spcPts val="0"/>
              </a:spcAft>
              <a:buFont typeface="Arial" charset="0"/>
              <a:buNone/>
              <a:defRPr/>
            </a:pPr>
            <a:endParaRPr lang="en-US" sz="1600" dirty="0" smtClean="0">
              <a:latin typeface="Palatino Linotype" pitchFamily="18" charset="0"/>
              <a:ea typeface="Times New Roman"/>
            </a:endParaRPr>
          </a:p>
          <a:p>
            <a:pPr marL="914400" indent="0" eaLnBrk="1" hangingPunct="1">
              <a:lnSpc>
                <a:spcPct val="115000"/>
              </a:lnSpc>
              <a:spcBef>
                <a:spcPts val="0"/>
              </a:spcBef>
              <a:spcAft>
                <a:spcPts val="1200"/>
              </a:spcAft>
              <a:buFont typeface="Arial" charset="0"/>
              <a:buNone/>
              <a:tabLst>
                <a:tab pos="1028700" algn="l"/>
              </a:tabLst>
              <a:defRPr/>
            </a:pPr>
            <a:r>
              <a:rPr lang="en-US" sz="1600" dirty="0" smtClean="0">
                <a:latin typeface="Palatino Linotype" pitchFamily="18" charset="0"/>
                <a:ea typeface="Times New Roman"/>
              </a:rPr>
              <a:t>	</a:t>
            </a:r>
            <a:endParaRPr lang="en-US" sz="1600" dirty="0">
              <a:latin typeface="Palatino Linotype" pitchFamily="18" charset="0"/>
            </a:endParaRPr>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5A24BF56-C64A-4E38-AC3C-75622A6EF32C}" type="slidenum">
              <a:rPr lang="en-US" smtClean="0"/>
              <a:pPr>
                <a:defRPr/>
              </a:pPr>
              <a:t>17</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735012"/>
          </a:xfrm>
        </p:spPr>
        <p:txBody>
          <a:bodyPr/>
          <a:lstStyle/>
          <a:p>
            <a:pPr algn="ctr" eaLnBrk="1" hangingPunct="1">
              <a:lnSpc>
                <a:spcPct val="115000"/>
              </a:lnSpc>
              <a:spcBef>
                <a:spcPts val="0"/>
              </a:spcBef>
              <a:spcAft>
                <a:spcPts val="1200"/>
              </a:spcAft>
              <a:tabLst>
                <a:tab pos="1028700" algn="l"/>
              </a:tabLst>
              <a:defRPr/>
            </a:pPr>
            <a:r>
              <a:rPr lang="en-US" sz="2400" b="1" i="1" u="sng" spc="0" dirty="0" smtClean="0">
                <a:solidFill>
                  <a:schemeClr val="bg2">
                    <a:lumMod val="20000"/>
                    <a:lumOff val="80000"/>
                  </a:schemeClr>
                </a:solidFill>
                <a:latin typeface="Palatino Linotype" pitchFamily="18" charset="0"/>
                <a:ea typeface="Times New Roman"/>
                <a:cs typeface="+mn-cs"/>
              </a:rPr>
              <a:t>Provisions Applicable to a Planned Community</a:t>
            </a:r>
            <a:endParaRPr lang="en-US" sz="2400" b="1" i="1" u="sng" spc="0" dirty="0">
              <a:solidFill>
                <a:schemeClr val="bg2">
                  <a:lumMod val="20000"/>
                  <a:lumOff val="80000"/>
                </a:schemeClr>
              </a:solidFill>
              <a:latin typeface="Palatino Linotype" pitchFamily="18" charset="0"/>
              <a:ea typeface="Times New Roman"/>
              <a:cs typeface="+mn-cs"/>
            </a:endParaRPr>
          </a:p>
        </p:txBody>
      </p:sp>
      <p:sp>
        <p:nvSpPr>
          <p:cNvPr id="3" name="Content Placeholder 2"/>
          <p:cNvSpPr>
            <a:spLocks noGrp="1"/>
          </p:cNvSpPr>
          <p:nvPr>
            <p:ph idx="1"/>
          </p:nvPr>
        </p:nvSpPr>
        <p:spPr>
          <a:xfrm>
            <a:off x="762000" y="990600"/>
            <a:ext cx="7848600" cy="6019800"/>
          </a:xfrm>
        </p:spPr>
        <p:txBody>
          <a:bodyPr/>
          <a:lstStyle/>
          <a:p>
            <a:pPr indent="-342900" eaLnBrk="1" hangingPunct="1">
              <a:spcBef>
                <a:spcPct val="0"/>
              </a:spcBef>
              <a:spcAft>
                <a:spcPts val="1200"/>
              </a:spcAft>
              <a:buClrTx/>
              <a:tabLst>
                <a:tab pos="1028700" algn="l"/>
              </a:tabLst>
            </a:pPr>
            <a:r>
              <a:rPr lang="en-US" sz="1600" dirty="0" smtClean="0">
                <a:solidFill>
                  <a:srgbClr val="2F2B20"/>
                </a:solidFill>
                <a:latin typeface="Palatino Linotype" pitchFamily="18" charset="0"/>
                <a:cs typeface="Times New Roman" pitchFamily="18" charset="0"/>
              </a:rPr>
              <a:t>The sum of common expense liability allocated at any time to all the units must equal one (if stated as a fraction) or 100% (if stated as percentages). (UPCA §5208(e))</a:t>
            </a:r>
          </a:p>
          <a:p>
            <a:pPr indent="-342900" algn="just" eaLnBrk="1" hangingPunct="1">
              <a:spcBef>
                <a:spcPct val="0"/>
              </a:spcBef>
              <a:spcAft>
                <a:spcPts val="1200"/>
              </a:spcAft>
              <a:buClrTx/>
              <a:tabLst>
                <a:tab pos="1028700" algn="l"/>
              </a:tabLst>
            </a:pPr>
            <a:r>
              <a:rPr lang="en-US" sz="1600" dirty="0" smtClean="0">
                <a:solidFill>
                  <a:srgbClr val="2F2B20"/>
                </a:solidFill>
                <a:latin typeface="Palatino Linotype" pitchFamily="18" charset="0"/>
                <a:cs typeface="Times New Roman" pitchFamily="18" charset="0"/>
              </a:rPr>
              <a:t>Restrictions on use, occupancy and alienation of units and any easement or license rights that unit owners are to have with respect to the use or enjoyment of any of the common elements that are not contained in other documents which are recorded, if any.</a:t>
            </a:r>
          </a:p>
          <a:p>
            <a:pPr indent="-342900" eaLnBrk="1" hangingPunct="1">
              <a:spcBef>
                <a:spcPct val="0"/>
              </a:spcBef>
              <a:spcAft>
                <a:spcPts val="1200"/>
              </a:spcAft>
              <a:buClrTx/>
              <a:tabLst>
                <a:tab pos="1028700" algn="l"/>
              </a:tabLst>
            </a:pPr>
            <a:r>
              <a:rPr lang="en-US" sz="1600" dirty="0" smtClean="0">
                <a:solidFill>
                  <a:schemeClr val="accent4">
                    <a:lumMod val="10000"/>
                  </a:schemeClr>
                </a:solidFill>
                <a:latin typeface="Palatino Linotype" pitchFamily="18" charset="0"/>
                <a:cs typeface="Times New Roman" pitchFamily="18" charset="0"/>
              </a:rPr>
              <a:t>List of recorded easements and licenses.</a:t>
            </a:r>
          </a:p>
          <a:p>
            <a:pPr indent="-342900" algn="just" eaLnBrk="1" hangingPunct="1">
              <a:spcBef>
                <a:spcPct val="0"/>
              </a:spcBef>
              <a:spcAft>
                <a:spcPts val="1200"/>
              </a:spcAft>
              <a:buClrTx/>
              <a:tabLst>
                <a:tab pos="1028700" algn="l"/>
              </a:tabLst>
            </a:pPr>
            <a:r>
              <a:rPr lang="en-US" sz="1600" dirty="0" smtClean="0">
                <a:solidFill>
                  <a:schemeClr val="accent4">
                    <a:lumMod val="10000"/>
                  </a:schemeClr>
                </a:solidFill>
                <a:latin typeface="Palatino Linotype" pitchFamily="18" charset="0"/>
                <a:cs typeface="Times New Roman" pitchFamily="18" charset="0"/>
              </a:rPr>
              <a:t>If declarant wishes to retain the right to subject any portion of the planned community to an easement or license in favor of any real estate not included in the planned community, or </a:t>
            </a:r>
          </a:p>
          <a:p>
            <a:pPr lvl="1" indent="-342900" algn="just" eaLnBrk="1" hangingPunct="1">
              <a:spcBef>
                <a:spcPct val="0"/>
              </a:spcBef>
              <a:spcAft>
                <a:spcPts val="1200"/>
              </a:spcAft>
              <a:buClrTx/>
              <a:buFont typeface="Wingdings" pitchFamily="2" charset="2"/>
              <a:buChar char="Ø"/>
              <a:tabLst>
                <a:tab pos="1028700" algn="l"/>
              </a:tabLst>
            </a:pPr>
            <a:r>
              <a:rPr lang="en-US" sz="1600" dirty="0" smtClean="0">
                <a:solidFill>
                  <a:schemeClr val="accent4">
                    <a:lumMod val="10000"/>
                  </a:schemeClr>
                </a:solidFill>
                <a:latin typeface="Palatino Linotype" pitchFamily="18" charset="0"/>
                <a:cs typeface="Times New Roman" pitchFamily="18" charset="0"/>
              </a:rPr>
              <a:t>in favor of any person who is not an owner or occupant of a unit in the planned community, then an explicit reservation and description of such right and a description of the effects on the association and the unit owners of the easement or license, including any impact on the budget. (UPCA §5205(15))</a:t>
            </a:r>
          </a:p>
          <a:p>
            <a:pPr indent="-342900" algn="just" eaLnBrk="1" hangingPunct="1">
              <a:spcBef>
                <a:spcPct val="0"/>
              </a:spcBef>
              <a:spcAft>
                <a:spcPts val="1200"/>
              </a:spcAft>
              <a:buClrTx/>
              <a:tabLst>
                <a:tab pos="1028700" algn="l"/>
              </a:tabLst>
            </a:pPr>
            <a:r>
              <a:rPr lang="en-US" sz="1600" dirty="0" smtClean="0">
                <a:solidFill>
                  <a:schemeClr val="accent4">
                    <a:lumMod val="10000"/>
                  </a:schemeClr>
                </a:solidFill>
                <a:latin typeface="Palatino Linotype" pitchFamily="18" charset="0"/>
                <a:cs typeface="Times New Roman" pitchFamily="18" charset="0"/>
              </a:rPr>
              <a:t>If a declarant wishes to retain the right to designate as a common facility in any portion of a planned community or any improvement or facility then existing or contemplated for a planned community, then the declaration must also include that which is set forth in UPCA §5205(16).  </a:t>
            </a:r>
          </a:p>
          <a:p>
            <a:pPr indent="-342900" algn="just" eaLnBrk="1" hangingPunct="1">
              <a:spcBef>
                <a:spcPct val="0"/>
              </a:spcBef>
              <a:spcAft>
                <a:spcPts val="1200"/>
              </a:spcAft>
              <a:buClr>
                <a:srgbClr val="A9A57C"/>
              </a:buClr>
              <a:tabLst>
                <a:tab pos="1028700" algn="l"/>
              </a:tabLst>
            </a:pPr>
            <a:endParaRPr lang="en-US" sz="1600" dirty="0" smtClean="0">
              <a:solidFill>
                <a:srgbClr val="2F2B20"/>
              </a:solidFill>
              <a:latin typeface="Palatino Linotype" pitchFamily="18" charset="0"/>
              <a:cs typeface="Times New Roman" pitchFamily="18" charset="0"/>
            </a:endParaRPr>
          </a:p>
          <a:p>
            <a:pPr indent="-342900" algn="just" eaLnBrk="1" hangingPunct="1">
              <a:spcBef>
                <a:spcPct val="0"/>
              </a:spcBef>
              <a:spcAft>
                <a:spcPts val="1200"/>
              </a:spcAft>
              <a:buClr>
                <a:srgbClr val="A9A57C"/>
              </a:buClr>
              <a:tabLst>
                <a:tab pos="1028700" algn="l"/>
              </a:tabLst>
            </a:pPr>
            <a:endParaRPr lang="en-US" sz="1400" dirty="0" smtClean="0">
              <a:solidFill>
                <a:srgbClr val="2F2B20"/>
              </a:solidFill>
              <a:latin typeface="Palatino Linotype" pitchFamily="18" charset="0"/>
              <a:cs typeface="Times New Roman" pitchFamily="18" charset="0"/>
            </a:endParaRPr>
          </a:p>
          <a:p>
            <a:pPr indent="-342900" eaLnBrk="1" hangingPunct="1">
              <a:tabLst>
                <a:tab pos="1028700" algn="l"/>
              </a:tabLst>
            </a:pPr>
            <a:endParaRPr lang="en-US" dirty="0" smtClean="0"/>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B748E976-F2FF-43C0-848C-B79AC494B79C}" type="slidenum">
              <a:rPr lang="en-US" smtClean="0"/>
              <a:pPr>
                <a:defRPr/>
              </a:pPr>
              <a:t>18</a:t>
            </a:fld>
            <a:endParaRPr lang="en-US" dirty="0"/>
          </a:p>
        </p:txBody>
      </p:sp>
      <p:sp>
        <p:nvSpPr>
          <p:cNvPr id="5" name="TextBox 4"/>
          <p:cNvSpPr txBox="1"/>
          <p:nvPr/>
        </p:nvSpPr>
        <p:spPr>
          <a:xfrm rot="5400000">
            <a:off x="7473434" y="4044434"/>
            <a:ext cx="2971800" cy="369332"/>
          </a:xfrm>
          <a:prstGeom prst="rect">
            <a:avLst/>
          </a:prstGeom>
          <a:noFill/>
        </p:spPr>
        <p:txBody>
          <a:bodyPr wrap="square" rtlCol="0">
            <a:spAutoFit/>
          </a:bodyPr>
          <a:lstStyle/>
          <a:p>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95400"/>
          </a:xfrm>
        </p:spPr>
        <p:txBody>
          <a:bodyPr/>
          <a:lstStyle/>
          <a:p>
            <a:pPr marL="114300" algn="ctr" eaLnBrk="1" fontAlgn="auto" hangingPunct="1">
              <a:spcBef>
                <a:spcPct val="20000"/>
              </a:spcBef>
              <a:spcAft>
                <a:spcPts val="0"/>
              </a:spcAft>
              <a:defRPr/>
            </a:pPr>
            <a:r>
              <a:rPr lang="en-US" sz="2800" b="1" i="1" u="sng" spc="0" dirty="0" smtClean="0">
                <a:latin typeface="Castellar" pitchFamily="18" charset="0"/>
                <a:ea typeface="+mn-ea"/>
                <a:cs typeface="+mn-cs"/>
              </a:rPr>
              <a:t/>
            </a:r>
            <a:br>
              <a:rPr lang="en-US" sz="2800" b="1" i="1" u="sng" spc="0" dirty="0" smtClean="0">
                <a:latin typeface="Castellar" pitchFamily="18" charset="0"/>
                <a:ea typeface="+mn-ea"/>
                <a:cs typeface="+mn-cs"/>
              </a:rPr>
            </a:br>
            <a:r>
              <a:rPr lang="en-US" sz="3200" b="1" i="1" u="sng" spc="0" dirty="0" smtClean="0">
                <a:solidFill>
                  <a:schemeClr val="bg2">
                    <a:lumMod val="20000"/>
                    <a:lumOff val="80000"/>
                  </a:schemeClr>
                </a:solidFill>
                <a:latin typeface="Palatino Linotype" pitchFamily="18" charset="0"/>
                <a:ea typeface="+mn-ea"/>
                <a:cs typeface="+mn-cs"/>
              </a:rPr>
              <a:t>Amendment(s) to the </a:t>
            </a:r>
            <a:r>
              <a:rPr lang="en-US" sz="3200" b="1" i="1" u="sng" spc="0" dirty="0">
                <a:solidFill>
                  <a:schemeClr val="bg2">
                    <a:lumMod val="20000"/>
                    <a:lumOff val="80000"/>
                  </a:schemeClr>
                </a:solidFill>
                <a:latin typeface="Palatino Linotype" pitchFamily="18" charset="0"/>
                <a:ea typeface="+mn-ea"/>
                <a:cs typeface="+mn-cs"/>
              </a:rPr>
              <a:t>Declaration </a:t>
            </a:r>
            <a:r>
              <a:rPr lang="en-US" sz="1800" b="1" i="1" u="sng" spc="0" dirty="0">
                <a:solidFill>
                  <a:srgbClr val="675E47"/>
                </a:solidFill>
                <a:latin typeface="Palatino Linotype" pitchFamily="18" charset="0"/>
                <a:ea typeface="+mn-ea"/>
                <a:cs typeface="+mn-cs"/>
              </a:rPr>
              <a:t/>
            </a:r>
            <a:br>
              <a:rPr lang="en-US" sz="1800" b="1" i="1" u="sng" spc="0" dirty="0">
                <a:solidFill>
                  <a:srgbClr val="675E47"/>
                </a:solidFill>
                <a:latin typeface="Palatino Linotype" pitchFamily="18" charset="0"/>
                <a:ea typeface="+mn-ea"/>
                <a:cs typeface="+mn-cs"/>
              </a:rPr>
            </a:br>
            <a:endParaRPr lang="en-US" dirty="0"/>
          </a:p>
        </p:txBody>
      </p:sp>
      <p:sp>
        <p:nvSpPr>
          <p:cNvPr id="3" name="Content Placeholder 2"/>
          <p:cNvSpPr>
            <a:spLocks noGrp="1"/>
          </p:cNvSpPr>
          <p:nvPr>
            <p:ph idx="1"/>
          </p:nvPr>
        </p:nvSpPr>
        <p:spPr>
          <a:xfrm>
            <a:off x="685800" y="914400"/>
            <a:ext cx="7848600" cy="5574268"/>
          </a:xfrm>
        </p:spPr>
        <p:txBody>
          <a:bodyPr/>
          <a:lstStyle/>
          <a:p>
            <a:pPr marL="114300" indent="0" eaLnBrk="1" fontAlgn="auto" hangingPunct="1">
              <a:spcAft>
                <a:spcPts val="0"/>
              </a:spcAft>
              <a:buClr>
                <a:srgbClr val="A9A57C"/>
              </a:buClr>
              <a:buFont typeface="Arial" charset="0"/>
              <a:buNone/>
              <a:defRPr/>
            </a:pPr>
            <a:endParaRPr lang="en-US" sz="1600" dirty="0" smtClean="0">
              <a:solidFill>
                <a:schemeClr val="accent4">
                  <a:lumMod val="10000"/>
                </a:schemeClr>
              </a:solidFill>
              <a:latin typeface="Palatino Linotype" pitchFamily="18" charset="0"/>
            </a:endParaRPr>
          </a:p>
          <a:p>
            <a:pPr eaLnBrk="1" fontAlgn="auto" hangingPunct="1">
              <a:spcAft>
                <a:spcPts val="0"/>
              </a:spcAft>
              <a:buClrTx/>
              <a:buFont typeface="Arial" pitchFamily="34" charset="0"/>
              <a:buChar char="•"/>
              <a:defRPr/>
            </a:pPr>
            <a:r>
              <a:rPr lang="en-US" sz="2000" dirty="0" smtClean="0">
                <a:solidFill>
                  <a:schemeClr val="accent4">
                    <a:lumMod val="10000"/>
                  </a:schemeClr>
                </a:solidFill>
                <a:latin typeface="Palatino Linotype" pitchFamily="18" charset="0"/>
              </a:rPr>
              <a:t>Unit owner approval is not required for exercise of Special Declarant Rights including right to add Additional Real Estate, withdraw Withdrawable</a:t>
            </a:r>
            <a:r>
              <a:rPr lang="en-US" sz="2000" dirty="0">
                <a:solidFill>
                  <a:schemeClr val="accent4">
                    <a:lumMod val="10000"/>
                  </a:schemeClr>
                </a:solidFill>
                <a:latin typeface="Palatino Linotype" pitchFamily="18" charset="0"/>
              </a:rPr>
              <a:t> Real </a:t>
            </a:r>
            <a:r>
              <a:rPr lang="en-US" sz="2000" dirty="0" smtClean="0">
                <a:solidFill>
                  <a:schemeClr val="accent4">
                    <a:lumMod val="10000"/>
                  </a:schemeClr>
                </a:solidFill>
                <a:latin typeface="Palatino Linotype" pitchFamily="18" charset="0"/>
              </a:rPr>
              <a:t>Estate or convert Convertible Real Estate.</a:t>
            </a:r>
          </a:p>
          <a:p>
            <a:pPr marL="0" indent="0" eaLnBrk="1" fontAlgn="auto" hangingPunct="1">
              <a:spcAft>
                <a:spcPts val="0"/>
              </a:spcAft>
              <a:buClrTx/>
              <a:buNone/>
              <a:defRPr/>
            </a:pPr>
            <a:endParaRPr lang="en-US" sz="2000" dirty="0" smtClean="0">
              <a:solidFill>
                <a:schemeClr val="accent4">
                  <a:lumMod val="10000"/>
                </a:schemeClr>
              </a:solidFill>
              <a:latin typeface="Palatino Linotype" pitchFamily="18" charset="0"/>
            </a:endParaRPr>
          </a:p>
          <a:p>
            <a:pPr eaLnBrk="1" fontAlgn="auto" hangingPunct="1">
              <a:spcAft>
                <a:spcPts val="0"/>
              </a:spcAft>
              <a:buClrTx/>
              <a:buFont typeface="Arial" pitchFamily="34" charset="0"/>
              <a:buChar char="•"/>
              <a:defRPr/>
            </a:pPr>
            <a:r>
              <a:rPr lang="en-US" sz="2000" dirty="0" smtClean="0">
                <a:solidFill>
                  <a:schemeClr val="accent4">
                    <a:lumMod val="10000"/>
                  </a:schemeClr>
                </a:solidFill>
                <a:latin typeface="Palatino Linotype" pitchFamily="18" charset="0"/>
              </a:rPr>
              <a:t>Unless declaration provides for a greater percentage, the declaration can only be amended by vote or agreement of unit owners of units to which at least </a:t>
            </a:r>
            <a:r>
              <a:rPr lang="en-US" sz="2000" b="1" u="sng" dirty="0" smtClean="0">
                <a:solidFill>
                  <a:schemeClr val="accent4">
                    <a:lumMod val="10000"/>
                  </a:schemeClr>
                </a:solidFill>
                <a:latin typeface="Palatino Linotype" pitchFamily="18" charset="0"/>
              </a:rPr>
              <a:t>67%</a:t>
            </a:r>
            <a:r>
              <a:rPr lang="en-US" sz="2000" dirty="0" smtClean="0">
                <a:solidFill>
                  <a:schemeClr val="accent4">
                    <a:lumMod val="10000"/>
                  </a:schemeClr>
                </a:solidFill>
                <a:latin typeface="Palatino Linotype" pitchFamily="18" charset="0"/>
              </a:rPr>
              <a:t> of the votes in the association are allocated.</a:t>
            </a:r>
          </a:p>
          <a:p>
            <a:pPr eaLnBrk="1" fontAlgn="auto" hangingPunct="1">
              <a:spcAft>
                <a:spcPts val="0"/>
              </a:spcAft>
              <a:buClrTx/>
              <a:buFont typeface="Arial" pitchFamily="34" charset="0"/>
              <a:buChar char="•"/>
              <a:defRPr/>
            </a:pPr>
            <a:endParaRPr lang="en-US" sz="2000" dirty="0" smtClean="0">
              <a:solidFill>
                <a:schemeClr val="accent4">
                  <a:lumMod val="10000"/>
                </a:schemeClr>
              </a:solidFill>
              <a:latin typeface="Palatino Linotype" pitchFamily="18" charset="0"/>
            </a:endParaRPr>
          </a:p>
          <a:p>
            <a:pPr eaLnBrk="1" fontAlgn="auto" hangingPunct="1">
              <a:spcAft>
                <a:spcPts val="0"/>
              </a:spcAft>
              <a:buClrTx/>
              <a:buFont typeface="Arial" pitchFamily="34" charset="0"/>
              <a:buChar char="•"/>
              <a:defRPr/>
            </a:pPr>
            <a:r>
              <a:rPr lang="en-US" sz="2000" dirty="0" smtClean="0">
                <a:solidFill>
                  <a:schemeClr val="accent4">
                    <a:lumMod val="10000"/>
                  </a:schemeClr>
                </a:solidFill>
                <a:latin typeface="Palatino Linotype" pitchFamily="18" charset="0"/>
              </a:rPr>
              <a:t>Amendments must be recorded.</a:t>
            </a:r>
          </a:p>
          <a:p>
            <a:pPr eaLnBrk="1" fontAlgn="auto" hangingPunct="1">
              <a:spcAft>
                <a:spcPts val="0"/>
              </a:spcAft>
              <a:buClrTx/>
              <a:buFont typeface="Arial" pitchFamily="34" charset="0"/>
              <a:buChar char="•"/>
              <a:defRPr/>
            </a:pPr>
            <a:endParaRPr lang="en-US" sz="2000" dirty="0" smtClean="0">
              <a:solidFill>
                <a:schemeClr val="accent4">
                  <a:lumMod val="10000"/>
                </a:schemeClr>
              </a:solidFill>
              <a:latin typeface="Palatino Linotype" pitchFamily="18" charset="0"/>
            </a:endParaRPr>
          </a:p>
          <a:p>
            <a:pPr eaLnBrk="1" fontAlgn="auto" hangingPunct="1">
              <a:spcAft>
                <a:spcPts val="0"/>
              </a:spcAft>
              <a:buClrTx/>
              <a:buFont typeface="Arial" pitchFamily="34" charset="0"/>
              <a:buChar char="•"/>
              <a:defRPr/>
            </a:pPr>
            <a:r>
              <a:rPr lang="en-US" sz="2000" dirty="0" smtClean="0">
                <a:solidFill>
                  <a:schemeClr val="accent4">
                    <a:lumMod val="10000"/>
                  </a:schemeClr>
                </a:solidFill>
                <a:latin typeface="Palatino Linotype" pitchFamily="18" charset="0"/>
              </a:rPr>
              <a:t>Corrective amendments do not require the approval of the unit owners</a:t>
            </a:r>
            <a:r>
              <a:rPr lang="en-US" sz="1600" dirty="0" smtClean="0">
                <a:solidFill>
                  <a:schemeClr val="accent4">
                    <a:lumMod val="10000"/>
                  </a:schemeClr>
                </a:solidFill>
                <a:latin typeface="Palatino Linotype" pitchFamily="18" charset="0"/>
              </a:rPr>
              <a:t>.</a:t>
            </a:r>
          </a:p>
          <a:p>
            <a:pPr marL="0" indent="0" fontAlgn="auto">
              <a:spcAft>
                <a:spcPts val="0"/>
              </a:spcAft>
              <a:buClrTx/>
              <a:buNone/>
              <a:defRPr/>
            </a:pPr>
            <a:r>
              <a:rPr lang="en-US" sz="1600" dirty="0">
                <a:solidFill>
                  <a:schemeClr val="accent4">
                    <a:lumMod val="10000"/>
                  </a:schemeClr>
                </a:solidFill>
                <a:latin typeface="Palatino Linotype" pitchFamily="18" charset="0"/>
              </a:rPr>
              <a:t>			</a:t>
            </a:r>
            <a:r>
              <a:rPr lang="en-US" sz="1400" b="1" dirty="0">
                <a:solidFill>
                  <a:schemeClr val="accent4">
                    <a:lumMod val="10000"/>
                  </a:schemeClr>
                </a:solidFill>
                <a:latin typeface="Palatino Linotype" pitchFamily="18" charset="0"/>
              </a:rPr>
              <a:t> </a:t>
            </a:r>
            <a:r>
              <a:rPr lang="en-US" sz="1400" b="1" dirty="0" smtClean="0">
                <a:solidFill>
                  <a:schemeClr val="accent4">
                    <a:lumMod val="10000"/>
                  </a:schemeClr>
                </a:solidFill>
                <a:latin typeface="Palatino Linotype" pitchFamily="18" charset="0"/>
              </a:rPr>
              <a:t>[See Exhibits “D, </a:t>
            </a:r>
            <a:r>
              <a:rPr lang="en-US" sz="1400" b="1" smtClean="0">
                <a:solidFill>
                  <a:schemeClr val="accent4">
                    <a:lumMod val="10000"/>
                  </a:schemeClr>
                </a:solidFill>
                <a:latin typeface="Palatino Linotype" pitchFamily="18" charset="0"/>
              </a:rPr>
              <a:t>F,G”] </a:t>
            </a:r>
            <a:endParaRPr lang="en-US" sz="1400" b="1" dirty="0">
              <a:solidFill>
                <a:schemeClr val="accent4">
                  <a:lumMod val="10000"/>
                </a:schemeClr>
              </a:solidFill>
            </a:endParaRPr>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05E6016B-D458-4F64-B18A-B63AE805D1D5}" type="slidenum">
              <a:rPr lang="en-US" smtClean="0"/>
              <a:pPr>
                <a:defRPr/>
              </a:pPr>
              <a:t>19</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sz="3200" dirty="0" smtClean="0">
                <a:latin typeface="Palatino Linotype" pitchFamily="18" charset="0"/>
              </a:rPr>
              <a:t> </a:t>
            </a:r>
            <a:r>
              <a:rPr lang="en-US" sz="3200" u="sng" dirty="0" smtClean="0">
                <a:latin typeface="Palatino Linotype" pitchFamily="18" charset="0"/>
              </a:rPr>
              <a:t>ACKNOWLEDGMENTS</a:t>
            </a:r>
            <a:r>
              <a:rPr lang="en-US" sz="3200" dirty="0" smtClean="0">
                <a:latin typeface="Palatino Linotype" pitchFamily="18" charset="0"/>
              </a:rPr>
              <a:t> </a:t>
            </a:r>
            <a:endParaRPr lang="en-US" sz="3200" dirty="0">
              <a:latin typeface="Palatino Linotype" pitchFamily="18" charset="0"/>
            </a:endParaRPr>
          </a:p>
        </p:txBody>
      </p:sp>
      <p:sp>
        <p:nvSpPr>
          <p:cNvPr id="3" name="Content Placeholder 2"/>
          <p:cNvSpPr>
            <a:spLocks noGrp="1"/>
          </p:cNvSpPr>
          <p:nvPr>
            <p:ph idx="1"/>
          </p:nvPr>
        </p:nvSpPr>
        <p:spPr>
          <a:xfrm>
            <a:off x="685800" y="1066800"/>
            <a:ext cx="7924800" cy="5334000"/>
          </a:xfrm>
        </p:spPr>
        <p:txBody>
          <a:bodyPr/>
          <a:lstStyle/>
          <a:p>
            <a:pPr algn="ctr">
              <a:buNone/>
            </a:pPr>
            <a:r>
              <a:rPr lang="en-US" sz="1800" dirty="0" smtClean="0">
                <a:latin typeface="Palatino Linotype" pitchFamily="18" charset="0"/>
              </a:rPr>
              <a:t> The following members of the firm of Reidenbach &amp; Associates, LLC provided valuable input into the creation of the program materials for the Seminar:</a:t>
            </a:r>
          </a:p>
          <a:p>
            <a:pPr algn="ctr">
              <a:buNone/>
            </a:pPr>
            <a:endParaRPr lang="en-US" sz="800" dirty="0" smtClean="0"/>
          </a:p>
          <a:p>
            <a:pPr algn="ctr">
              <a:buNone/>
            </a:pPr>
            <a:r>
              <a:rPr lang="en-US" sz="2000" b="1" u="sng" dirty="0" smtClean="0"/>
              <a:t>THE REIDENBACH TEAM</a:t>
            </a:r>
            <a:endParaRPr lang="en-US" sz="2000" dirty="0" smtClean="0"/>
          </a:p>
          <a:p>
            <a:pPr>
              <a:buNone/>
            </a:pPr>
            <a:endParaRPr lang="en-US" sz="1600" dirty="0" smtClean="0"/>
          </a:p>
          <a:p>
            <a:pPr algn="ctr">
              <a:buNone/>
            </a:pPr>
            <a:r>
              <a:rPr lang="en-US" sz="2000" dirty="0" smtClean="0"/>
              <a:t>Scott Reidenbach, Esq.,</a:t>
            </a:r>
          </a:p>
          <a:p>
            <a:pPr algn="ctr">
              <a:buNone/>
            </a:pPr>
            <a:endParaRPr lang="en-US" sz="1100" dirty="0" smtClean="0"/>
          </a:p>
          <a:p>
            <a:pPr algn="ctr">
              <a:buNone/>
            </a:pPr>
            <a:r>
              <a:rPr lang="en-US" sz="2000" dirty="0" smtClean="0"/>
              <a:t>Darin J. Steinberg, Esq., </a:t>
            </a:r>
          </a:p>
          <a:p>
            <a:pPr algn="ctr">
              <a:spcBef>
                <a:spcPts val="0"/>
              </a:spcBef>
              <a:buNone/>
            </a:pPr>
            <a:r>
              <a:rPr lang="en-US" sz="2000" dirty="0" smtClean="0"/>
              <a:t> </a:t>
            </a:r>
          </a:p>
          <a:p>
            <a:pPr algn="ctr">
              <a:spcBef>
                <a:spcPts val="0"/>
              </a:spcBef>
              <a:buNone/>
            </a:pPr>
            <a:r>
              <a:rPr lang="en-US" sz="2000" dirty="0" smtClean="0"/>
              <a:t>Rob A. Shulman, Esq.,</a:t>
            </a:r>
          </a:p>
          <a:p>
            <a:pPr algn="ctr">
              <a:buNone/>
            </a:pPr>
            <a:endParaRPr lang="en-US" sz="1100" dirty="0" smtClean="0"/>
          </a:p>
          <a:p>
            <a:pPr algn="ctr">
              <a:buNone/>
            </a:pPr>
            <a:r>
              <a:rPr lang="en-US" sz="2000" dirty="0" smtClean="0"/>
              <a:t> Megan E. Hanley, Esq., </a:t>
            </a:r>
          </a:p>
          <a:p>
            <a:pPr algn="ctr">
              <a:buNone/>
            </a:pPr>
            <a:endParaRPr lang="en-US" sz="1100" dirty="0" smtClean="0"/>
          </a:p>
          <a:p>
            <a:pPr algn="ctr">
              <a:buNone/>
            </a:pPr>
            <a:r>
              <a:rPr lang="en-US" sz="2000" dirty="0" smtClean="0"/>
              <a:t>Nicole R. Howard, Paralegal</a:t>
            </a:r>
          </a:p>
          <a:p>
            <a:endParaRPr lang="en-US" dirty="0"/>
          </a:p>
        </p:txBody>
      </p:sp>
      <p:sp>
        <p:nvSpPr>
          <p:cNvPr id="4" name="TextBox 3"/>
          <p:cNvSpPr txBox="1"/>
          <p:nvPr/>
        </p:nvSpPr>
        <p:spPr>
          <a:xfrm>
            <a:off x="3124200" y="6019800"/>
            <a:ext cx="2971800" cy="553998"/>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p>
          <a:p>
            <a:pPr algn="ctr"/>
            <a:r>
              <a:rPr lang="en-US" sz="1200" dirty="0" smtClean="0">
                <a:solidFill>
                  <a:srgbClr val="A50021"/>
                </a:solidFill>
                <a:latin typeface="Palatino Linotype" pitchFamily="18" charset="0"/>
              </a:rPr>
              <a:t>www.reidenbachlaw.com</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eaLnBrk="1" fontAlgn="auto" hangingPunct="1">
              <a:spcAft>
                <a:spcPts val="0"/>
              </a:spcAft>
              <a:defRPr/>
            </a:pPr>
            <a:r>
              <a:rPr lang="en-US" sz="3200" b="1" i="1" u="sng" dirty="0">
                <a:solidFill>
                  <a:schemeClr val="bg2">
                    <a:lumMod val="20000"/>
                    <a:lumOff val="80000"/>
                  </a:schemeClr>
                </a:solidFill>
                <a:latin typeface="Palatino Linotype" pitchFamily="18" charset="0"/>
              </a:rPr>
              <a:t>B</a:t>
            </a:r>
            <a:r>
              <a:rPr lang="en-US" sz="3200" b="1" i="1" u="sng" dirty="0" smtClean="0">
                <a:solidFill>
                  <a:schemeClr val="bg2">
                    <a:lumMod val="20000"/>
                    <a:lumOff val="80000"/>
                  </a:schemeClr>
                </a:solidFill>
                <a:latin typeface="Palatino Linotype" pitchFamily="18" charset="0"/>
              </a:rPr>
              <a:t>ylaws</a:t>
            </a:r>
            <a:endParaRPr lang="en-US" sz="32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762000" y="1066800"/>
            <a:ext cx="7848600" cy="5105400"/>
          </a:xfrm>
        </p:spPr>
        <p:txBody>
          <a:bodyPr rtlCol="0">
            <a:normAutofit lnSpcReduction="10000"/>
          </a:bodyPr>
          <a:lstStyle/>
          <a:p>
            <a:pPr marL="114300" indent="0" algn="ctr" eaLnBrk="1" fontAlgn="auto" hangingPunct="1">
              <a:spcAft>
                <a:spcPts val="0"/>
              </a:spcAft>
              <a:buClrTx/>
              <a:buFont typeface="Arial" charset="0"/>
              <a:buNone/>
              <a:defRPr/>
            </a:pPr>
            <a:r>
              <a:rPr lang="en-US" sz="1600" b="1" dirty="0">
                <a:solidFill>
                  <a:srgbClr val="2F2B20"/>
                </a:solidFill>
                <a:latin typeface="Palatino Linotype" pitchFamily="18" charset="0"/>
              </a:rPr>
              <a:t>Bylaws set forth matters related to the internal operations of the association and various housekeeping matters with respect to the </a:t>
            </a:r>
            <a:r>
              <a:rPr lang="en-US" sz="1600" b="1" dirty="0" smtClean="0">
                <a:solidFill>
                  <a:srgbClr val="2F2B20"/>
                </a:solidFill>
                <a:latin typeface="Palatino Linotype" pitchFamily="18" charset="0"/>
              </a:rPr>
              <a:t>condominium</a:t>
            </a:r>
          </a:p>
          <a:p>
            <a:pPr marL="0" indent="0" eaLnBrk="1" fontAlgn="auto" hangingPunct="1">
              <a:spcAft>
                <a:spcPts val="0"/>
              </a:spcAft>
              <a:buClrTx/>
              <a:buNone/>
              <a:defRPr/>
            </a:pPr>
            <a:endParaRPr lang="en-US" sz="1600" dirty="0" smtClean="0">
              <a:latin typeface="Palatino Linotype" pitchFamily="18" charset="0"/>
            </a:endParaRPr>
          </a:p>
          <a:p>
            <a:pPr marL="0" indent="0" eaLnBrk="1" fontAlgn="auto" hangingPunct="1">
              <a:spcAft>
                <a:spcPts val="0"/>
              </a:spcAft>
              <a:buClrTx/>
              <a:buNone/>
              <a:defRPr/>
            </a:pPr>
            <a:r>
              <a:rPr lang="en-US" sz="1600" dirty="0" smtClean="0">
                <a:latin typeface="Palatino Linotype" pitchFamily="18" charset="0"/>
              </a:rPr>
              <a:t>The requirements of Bylaws for planned communities under the UPCA are the same as for condominiums under the UCA.  See sections 3306, 3308 and 3309 of the UCA and Sections 5306, 5308 and 5309 of the UPCA.</a:t>
            </a:r>
          </a:p>
          <a:p>
            <a:pPr eaLnBrk="1" fontAlgn="auto" hangingPunct="1">
              <a:spcAft>
                <a:spcPts val="0"/>
              </a:spcAft>
              <a:buFont typeface="Arial" pitchFamily="34" charset="0"/>
              <a:buChar char="•"/>
              <a:defRPr/>
            </a:pPr>
            <a:endParaRPr lang="en-US" sz="900" dirty="0" smtClean="0">
              <a:latin typeface="Palatino Linotype" pitchFamily="18" charset="0"/>
            </a:endParaRPr>
          </a:p>
          <a:p>
            <a:pPr marL="114300" indent="0" algn="ctr" eaLnBrk="1" fontAlgn="auto" hangingPunct="1">
              <a:spcAft>
                <a:spcPts val="0"/>
              </a:spcAft>
              <a:buFont typeface="Arial" pitchFamily="34" charset="0"/>
              <a:buNone/>
              <a:defRPr/>
            </a:pPr>
            <a:r>
              <a:rPr lang="en-US" sz="2000" b="1" i="1" u="sng" dirty="0" smtClean="0">
                <a:solidFill>
                  <a:schemeClr val="bg1">
                    <a:lumMod val="75000"/>
                  </a:schemeClr>
                </a:solidFill>
                <a:latin typeface="Palatino Linotype" pitchFamily="18" charset="0"/>
              </a:rPr>
              <a:t>Noted Mandatory </a:t>
            </a:r>
            <a:r>
              <a:rPr lang="en-US" sz="2000" b="1" i="1" u="sng" dirty="0">
                <a:solidFill>
                  <a:schemeClr val="bg1">
                    <a:lumMod val="75000"/>
                  </a:schemeClr>
                </a:solidFill>
                <a:latin typeface="Palatino Linotype" pitchFamily="18" charset="0"/>
              </a:rPr>
              <a:t>provisions </a:t>
            </a:r>
            <a:endParaRPr lang="en-US" sz="2000" b="1" i="1" u="sng" dirty="0" smtClean="0">
              <a:solidFill>
                <a:schemeClr val="bg1">
                  <a:lumMod val="75000"/>
                </a:schemeClr>
              </a:solidFill>
              <a:latin typeface="Palatino Linotype" pitchFamily="18" charset="0"/>
            </a:endParaRPr>
          </a:p>
          <a:p>
            <a:pPr marL="114300" indent="0" algn="ctr" eaLnBrk="1" fontAlgn="auto" hangingPunct="1">
              <a:spcAft>
                <a:spcPts val="0"/>
              </a:spcAft>
              <a:buFont typeface="Arial" pitchFamily="34" charset="0"/>
              <a:buNone/>
              <a:defRPr/>
            </a:pPr>
            <a:endParaRPr lang="en-US" sz="800" b="1" i="1" u="sng" dirty="0" smtClean="0">
              <a:solidFill>
                <a:schemeClr val="tx2"/>
              </a:solidFill>
              <a:latin typeface="Palatino Linotype" pitchFamily="18" charset="0"/>
            </a:endParaRPr>
          </a:p>
          <a:p>
            <a:pPr fontAlgn="auto">
              <a:lnSpc>
                <a:spcPct val="150000"/>
              </a:lnSpc>
              <a:spcAft>
                <a:spcPts val="0"/>
              </a:spcAft>
              <a:defRPr/>
            </a:pPr>
            <a:r>
              <a:rPr lang="en-US" sz="1600" dirty="0" smtClean="0">
                <a:latin typeface="Palatino Linotype" pitchFamily="18" charset="0"/>
              </a:rPr>
              <a:t>Number </a:t>
            </a:r>
            <a:r>
              <a:rPr lang="en-US" sz="1600" dirty="0">
                <a:latin typeface="Palatino Linotype" pitchFamily="18" charset="0"/>
              </a:rPr>
              <a:t>of members of the executive board and the titles of the </a:t>
            </a:r>
            <a:r>
              <a:rPr lang="en-US" sz="1600" dirty="0" smtClean="0">
                <a:latin typeface="Palatino Linotype" pitchFamily="18" charset="0"/>
              </a:rPr>
              <a:t>officers.</a:t>
            </a:r>
          </a:p>
          <a:p>
            <a:pPr fontAlgn="auto">
              <a:lnSpc>
                <a:spcPct val="150000"/>
              </a:lnSpc>
              <a:spcAft>
                <a:spcPts val="0"/>
              </a:spcAft>
              <a:defRPr/>
            </a:pPr>
            <a:r>
              <a:rPr lang="en-US" sz="1600" dirty="0" smtClean="0">
                <a:latin typeface="Palatino Linotype" pitchFamily="18" charset="0"/>
              </a:rPr>
              <a:t>Election </a:t>
            </a:r>
            <a:r>
              <a:rPr lang="en-US" sz="1600" dirty="0">
                <a:latin typeface="Palatino Linotype" pitchFamily="18" charset="0"/>
              </a:rPr>
              <a:t>by the executive board of at least a president, treasurer and </a:t>
            </a:r>
            <a:r>
              <a:rPr lang="en-US" sz="1600" dirty="0" smtClean="0">
                <a:latin typeface="Palatino Linotype" pitchFamily="18" charset="0"/>
              </a:rPr>
              <a:t>secretary.</a:t>
            </a:r>
          </a:p>
          <a:p>
            <a:pPr fontAlgn="auto">
              <a:lnSpc>
                <a:spcPct val="150000"/>
              </a:lnSpc>
              <a:spcAft>
                <a:spcPts val="0"/>
              </a:spcAft>
              <a:defRPr/>
            </a:pPr>
            <a:r>
              <a:rPr lang="en-US" sz="1600" dirty="0" smtClean="0">
                <a:latin typeface="Palatino Linotype" pitchFamily="18" charset="0"/>
              </a:rPr>
              <a:t>The </a:t>
            </a:r>
            <a:r>
              <a:rPr lang="en-US" sz="1600" dirty="0">
                <a:latin typeface="Palatino Linotype" pitchFamily="18" charset="0"/>
              </a:rPr>
              <a:t>qualifications, powers and duties, terms of office and manner of electing and removing executive board members and officers and filling </a:t>
            </a:r>
            <a:r>
              <a:rPr lang="en-US" sz="1600" dirty="0" smtClean="0">
                <a:latin typeface="Palatino Linotype" pitchFamily="18" charset="0"/>
              </a:rPr>
              <a:t>vacancies.</a:t>
            </a:r>
          </a:p>
          <a:p>
            <a:pPr fontAlgn="auto">
              <a:lnSpc>
                <a:spcPct val="150000"/>
              </a:lnSpc>
              <a:spcAft>
                <a:spcPts val="0"/>
              </a:spcAft>
              <a:defRPr/>
            </a:pPr>
            <a:r>
              <a:rPr lang="en-US" sz="1600" dirty="0" smtClean="0">
                <a:latin typeface="Palatino Linotype" pitchFamily="18" charset="0"/>
              </a:rPr>
              <a:t>Delegation </a:t>
            </a:r>
            <a:r>
              <a:rPr lang="en-US" sz="1600" dirty="0">
                <a:latin typeface="Palatino Linotype" pitchFamily="18" charset="0"/>
              </a:rPr>
              <a:t>of powers to manager or other third-party </a:t>
            </a:r>
            <a:r>
              <a:rPr lang="en-US" sz="1600" dirty="0" smtClean="0">
                <a:latin typeface="Palatino Linotype" pitchFamily="18" charset="0"/>
              </a:rPr>
              <a:t>agent.</a:t>
            </a:r>
          </a:p>
          <a:p>
            <a:pPr fontAlgn="auto">
              <a:spcAft>
                <a:spcPts val="0"/>
              </a:spcAft>
              <a:defRPr/>
            </a:pPr>
            <a:r>
              <a:rPr lang="en-US" sz="1600" dirty="0" smtClean="0">
                <a:latin typeface="Palatino Linotype" pitchFamily="18" charset="0"/>
              </a:rPr>
              <a:t>Identification </a:t>
            </a:r>
            <a:r>
              <a:rPr lang="en-US" sz="1600" dirty="0">
                <a:latin typeface="Palatino Linotype" pitchFamily="18" charset="0"/>
              </a:rPr>
              <a:t>of officer(s) with authority to prepare, execute, certify and record amendments to the declaration on behalf of the </a:t>
            </a:r>
            <a:r>
              <a:rPr lang="en-US" sz="1600" dirty="0" smtClean="0">
                <a:latin typeface="Palatino Linotype" pitchFamily="18" charset="0"/>
              </a:rPr>
              <a:t>association.</a:t>
            </a:r>
          </a:p>
          <a:p>
            <a:pPr fontAlgn="auto">
              <a:lnSpc>
                <a:spcPct val="150000"/>
              </a:lnSpc>
              <a:spcAft>
                <a:spcPts val="0"/>
              </a:spcAft>
              <a:defRPr/>
            </a:pPr>
            <a:r>
              <a:rPr lang="en-US" sz="1600" dirty="0" smtClean="0">
                <a:latin typeface="Palatino Linotype" pitchFamily="18" charset="0"/>
              </a:rPr>
              <a:t>Method </a:t>
            </a:r>
            <a:r>
              <a:rPr lang="en-US" sz="1600" dirty="0">
                <a:latin typeface="Palatino Linotype" pitchFamily="18" charset="0"/>
              </a:rPr>
              <a:t>for amending </a:t>
            </a:r>
            <a:r>
              <a:rPr lang="en-US" sz="1600" dirty="0" smtClean="0">
                <a:latin typeface="Palatino Linotype" pitchFamily="18" charset="0"/>
              </a:rPr>
              <a:t>bylaws.</a:t>
            </a:r>
          </a:p>
          <a:p>
            <a:pPr eaLnBrk="1" fontAlgn="auto" hangingPunct="1">
              <a:spcAft>
                <a:spcPts val="0"/>
              </a:spcAft>
              <a:buFont typeface="Arial" pitchFamily="34" charset="0"/>
              <a:buChar char="•"/>
              <a:defRPr/>
            </a:pPr>
            <a:endParaRPr lang="en-US" sz="900" dirty="0">
              <a:latin typeface="Palatino Linotype" pitchFamily="18" charset="0"/>
            </a:endParaRPr>
          </a:p>
          <a:p>
            <a:pPr eaLnBrk="1" fontAlgn="auto" hangingPunct="1">
              <a:spcAft>
                <a:spcPts val="0"/>
              </a:spcAft>
              <a:buFont typeface="Arial" pitchFamily="34" charset="0"/>
              <a:buChar char="•"/>
              <a:defRPr/>
            </a:pPr>
            <a:endParaRPr lang="en-US" sz="1400" dirty="0">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55EFCF02-12D2-42A1-9BF7-7142A9E43EF6}" type="slidenum">
              <a:rPr lang="en-US" smtClean="0"/>
              <a:pPr>
                <a:defRPr/>
              </a:pPr>
              <a:t>20</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792163"/>
          </a:xfrm>
        </p:spPr>
        <p:txBody>
          <a:bodyPr/>
          <a:lstStyle/>
          <a:p>
            <a:pPr algn="ctr" eaLnBrk="1" hangingPunct="1">
              <a:defRPr/>
            </a:pPr>
            <a:r>
              <a:rPr lang="en-US" sz="3200" i="1" dirty="0" smtClean="0">
                <a:solidFill>
                  <a:schemeClr val="bg2">
                    <a:lumMod val="20000"/>
                    <a:lumOff val="80000"/>
                  </a:schemeClr>
                </a:solidFill>
                <a:latin typeface="Palatino Linotype" pitchFamily="18" charset="0"/>
              </a:rPr>
              <a:t> </a:t>
            </a:r>
            <a:r>
              <a:rPr lang="en-US" sz="3200" b="1" i="1" u="sng" dirty="0" smtClean="0">
                <a:solidFill>
                  <a:schemeClr val="bg2">
                    <a:lumMod val="20000"/>
                    <a:lumOff val="80000"/>
                  </a:schemeClr>
                </a:solidFill>
                <a:latin typeface="Palatino Linotype" pitchFamily="18" charset="0"/>
              </a:rPr>
              <a:t>Bylaws</a:t>
            </a:r>
            <a:endParaRPr lang="en-US" sz="4800" i="1"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838200" y="990600"/>
            <a:ext cx="7772400" cy="5682734"/>
          </a:xfrm>
        </p:spPr>
        <p:txBody>
          <a:bodyPr/>
          <a:lstStyle/>
          <a:p>
            <a:pPr marL="114300" indent="0" algn="ctr" eaLnBrk="1" fontAlgn="auto" hangingPunct="1">
              <a:spcAft>
                <a:spcPts val="0"/>
              </a:spcAft>
              <a:buClr>
                <a:srgbClr val="A9A57C"/>
              </a:buClr>
              <a:buFont typeface="Arial" charset="0"/>
              <a:buNone/>
              <a:defRPr/>
            </a:pPr>
            <a:r>
              <a:rPr lang="en-US" sz="2000" b="1" i="1" u="sng" dirty="0" smtClean="0">
                <a:solidFill>
                  <a:schemeClr val="bg1">
                    <a:lumMod val="75000"/>
                  </a:schemeClr>
                </a:solidFill>
                <a:latin typeface="Palatino Linotype" pitchFamily="18" charset="0"/>
              </a:rPr>
              <a:t>Meetings</a:t>
            </a:r>
          </a:p>
          <a:p>
            <a:pPr marL="114300" indent="0" algn="ctr" eaLnBrk="1" fontAlgn="auto" hangingPunct="1">
              <a:spcAft>
                <a:spcPts val="0"/>
              </a:spcAft>
              <a:buClr>
                <a:srgbClr val="A9A57C"/>
              </a:buClr>
              <a:buFont typeface="Arial" charset="0"/>
              <a:buNone/>
              <a:defRPr/>
            </a:pPr>
            <a:endParaRPr lang="en-US" sz="800" b="1" i="1" u="sng" dirty="0">
              <a:solidFill>
                <a:srgbClr val="675E47"/>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a:solidFill>
                  <a:srgbClr val="2F2B20"/>
                </a:solidFill>
                <a:latin typeface="Palatino Linotype" pitchFamily="18" charset="0"/>
              </a:rPr>
              <a:t>Bylaws </a:t>
            </a:r>
            <a:r>
              <a:rPr lang="en-US" sz="1600" dirty="0" smtClean="0">
                <a:solidFill>
                  <a:srgbClr val="2F2B20"/>
                </a:solidFill>
                <a:latin typeface="Palatino Linotype" pitchFamily="18" charset="0"/>
              </a:rPr>
              <a:t>must provide for </a:t>
            </a:r>
            <a:r>
              <a:rPr lang="en-US" sz="1600" dirty="0">
                <a:solidFill>
                  <a:srgbClr val="2F2B20"/>
                </a:solidFill>
                <a:latin typeface="Palatino Linotype" pitchFamily="18" charset="0"/>
              </a:rPr>
              <a:t>meetings of the </a:t>
            </a:r>
            <a:r>
              <a:rPr lang="en-US" sz="1600" dirty="0" smtClean="0">
                <a:solidFill>
                  <a:srgbClr val="2F2B20"/>
                </a:solidFill>
                <a:latin typeface="Palatino Linotype" pitchFamily="18" charset="0"/>
              </a:rPr>
              <a:t>Association </a:t>
            </a:r>
            <a:r>
              <a:rPr lang="en-US" sz="1600" dirty="0">
                <a:solidFill>
                  <a:srgbClr val="2F2B20"/>
                </a:solidFill>
                <a:latin typeface="Palatino Linotype" pitchFamily="18" charset="0"/>
              </a:rPr>
              <a:t>to be held at least once per year and must provide for special </a:t>
            </a:r>
            <a:r>
              <a:rPr lang="en-US" sz="1600" dirty="0" smtClean="0">
                <a:solidFill>
                  <a:srgbClr val="2F2B20"/>
                </a:solidFill>
                <a:latin typeface="Palatino Linotype" pitchFamily="18" charset="0"/>
              </a:rPr>
              <a:t>meetings.  (See §3308 and §5308)</a:t>
            </a:r>
            <a:endParaRPr lang="en-US" sz="1600" dirty="0">
              <a:solidFill>
                <a:srgbClr val="2F2B20"/>
              </a:solidFill>
              <a:latin typeface="Palatino Linotype" pitchFamily="18" charset="0"/>
            </a:endParaRPr>
          </a:p>
          <a:p>
            <a:pPr eaLnBrk="1" fontAlgn="auto" hangingPunct="1">
              <a:spcAft>
                <a:spcPts val="0"/>
              </a:spcAft>
              <a:buClr>
                <a:srgbClr val="A9A57C"/>
              </a:buClr>
              <a:buFont typeface="Arial" pitchFamily="34" charset="0"/>
              <a:buChar char="•"/>
              <a:defRPr/>
            </a:pPr>
            <a:endParaRPr lang="en-US" sz="800" dirty="0">
              <a:solidFill>
                <a:srgbClr val="2F2B20"/>
              </a:solidFill>
              <a:latin typeface="Palatino Linotype" pitchFamily="18" charset="0"/>
            </a:endParaRPr>
          </a:p>
          <a:p>
            <a:pPr marL="114300" indent="0" algn="ctr" eaLnBrk="1" fontAlgn="auto" hangingPunct="1">
              <a:spcAft>
                <a:spcPts val="0"/>
              </a:spcAft>
              <a:buClr>
                <a:srgbClr val="A9A57C"/>
              </a:buClr>
              <a:buFont typeface="Arial" charset="0"/>
              <a:buNone/>
              <a:defRPr/>
            </a:pPr>
            <a:r>
              <a:rPr lang="en-US" sz="2000" b="1" i="1" u="sng" dirty="0" smtClean="0">
                <a:solidFill>
                  <a:schemeClr val="bg1">
                    <a:lumMod val="75000"/>
                  </a:schemeClr>
                </a:solidFill>
                <a:latin typeface="Palatino Linotype" pitchFamily="18" charset="0"/>
              </a:rPr>
              <a:t>Quorums</a:t>
            </a:r>
          </a:p>
          <a:p>
            <a:pPr marL="114300" indent="0" algn="ctr" eaLnBrk="1" fontAlgn="auto" hangingPunct="1">
              <a:spcAft>
                <a:spcPts val="0"/>
              </a:spcAft>
              <a:buClr>
                <a:srgbClr val="A9A57C"/>
              </a:buClr>
              <a:buFont typeface="Arial" charset="0"/>
              <a:buNone/>
              <a:defRPr/>
            </a:pPr>
            <a:endParaRPr lang="en-US" sz="800" b="1" i="1" u="sng" dirty="0">
              <a:solidFill>
                <a:srgbClr val="675E47"/>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a:solidFill>
                  <a:srgbClr val="2F2B20"/>
                </a:solidFill>
                <a:latin typeface="Palatino Linotype" pitchFamily="18" charset="0"/>
              </a:rPr>
              <a:t>Unless otherwise provided in the bylaws, a quorum is deemed present if persons entitled to cast 20% of the votes which may be cast for election of the executive board are present in person or by proxy at the beginning of the </a:t>
            </a:r>
            <a:r>
              <a:rPr lang="en-US" sz="1600" dirty="0" smtClean="0">
                <a:solidFill>
                  <a:srgbClr val="2F2B20"/>
                </a:solidFill>
                <a:latin typeface="Palatino Linotype" pitchFamily="18" charset="0"/>
              </a:rPr>
              <a:t>meeting.  Quorum requirement cannot be less than 10%.  </a:t>
            </a:r>
            <a:r>
              <a:rPr lang="en-US" sz="1600" dirty="0">
                <a:solidFill>
                  <a:srgbClr val="2F2B20"/>
                </a:solidFill>
                <a:latin typeface="Palatino Linotype" pitchFamily="18" charset="0"/>
              </a:rPr>
              <a:t>(</a:t>
            </a:r>
            <a:r>
              <a:rPr lang="en-US" sz="1600" dirty="0" smtClean="0">
                <a:solidFill>
                  <a:srgbClr val="2F2B20"/>
                </a:solidFill>
                <a:latin typeface="Palatino Linotype" pitchFamily="18" charset="0"/>
              </a:rPr>
              <a:t>See §3309 and §5309)</a:t>
            </a:r>
            <a:endParaRPr lang="en-US" sz="1600" dirty="0">
              <a:solidFill>
                <a:srgbClr val="2F2B20"/>
              </a:solidFill>
              <a:latin typeface="Palatino Linotype" pitchFamily="18" charset="0"/>
            </a:endParaRPr>
          </a:p>
          <a:p>
            <a:pPr eaLnBrk="1" fontAlgn="auto" hangingPunct="1">
              <a:spcAft>
                <a:spcPts val="0"/>
              </a:spcAft>
              <a:buClr>
                <a:srgbClr val="A9A57C"/>
              </a:buClr>
              <a:buFont typeface="Arial" pitchFamily="34" charset="0"/>
              <a:buChar char="•"/>
              <a:defRPr/>
            </a:pPr>
            <a:endParaRPr lang="en-US" sz="800" dirty="0">
              <a:solidFill>
                <a:srgbClr val="2F2B20"/>
              </a:solidFill>
              <a:latin typeface="Palatino Linotype" pitchFamily="18" charset="0"/>
            </a:endParaRPr>
          </a:p>
          <a:p>
            <a:pPr marL="114300" indent="0" algn="ctr" eaLnBrk="1" fontAlgn="auto" hangingPunct="1">
              <a:spcAft>
                <a:spcPts val="0"/>
              </a:spcAft>
              <a:buClr>
                <a:srgbClr val="A9A57C"/>
              </a:buClr>
              <a:buFont typeface="Arial" charset="0"/>
              <a:buNone/>
              <a:defRPr/>
            </a:pPr>
            <a:r>
              <a:rPr lang="en-US" sz="2000" b="1" i="1" u="sng" dirty="0" smtClean="0">
                <a:solidFill>
                  <a:schemeClr val="bg1">
                    <a:lumMod val="75000"/>
                  </a:schemeClr>
                </a:solidFill>
                <a:latin typeface="Palatino Linotype" pitchFamily="18" charset="0"/>
              </a:rPr>
              <a:t>Upkeep</a:t>
            </a:r>
          </a:p>
          <a:p>
            <a:pPr marL="114300" indent="0" algn="ctr" eaLnBrk="1" fontAlgn="auto" hangingPunct="1">
              <a:spcAft>
                <a:spcPts val="0"/>
              </a:spcAft>
              <a:buClr>
                <a:srgbClr val="A9A57C"/>
              </a:buClr>
              <a:buFont typeface="Arial" charset="0"/>
              <a:buNone/>
              <a:defRPr/>
            </a:pPr>
            <a:endParaRPr lang="en-US" sz="800" b="1" i="1" u="sng" dirty="0">
              <a:solidFill>
                <a:srgbClr val="675E47"/>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600" dirty="0">
                <a:solidFill>
                  <a:srgbClr val="2F2B20"/>
                </a:solidFill>
                <a:latin typeface="Palatino Linotype" pitchFamily="18" charset="0"/>
              </a:rPr>
              <a:t>Unless otherwise provided in the declaration, the association is responsible for the maintenance, repair and replacement of the common elements, and each unit owner is responsible for maintenance repair and replacement of his </a:t>
            </a:r>
            <a:r>
              <a:rPr lang="en-US" sz="1600" dirty="0" smtClean="0">
                <a:solidFill>
                  <a:srgbClr val="2F2B20"/>
                </a:solidFill>
                <a:latin typeface="Palatino Linotype" pitchFamily="18" charset="0"/>
              </a:rPr>
              <a:t>unit. (See §3307 and §5307)</a:t>
            </a:r>
          </a:p>
          <a:p>
            <a:pPr marL="114300" indent="0" algn="ctr" eaLnBrk="1" fontAlgn="auto" hangingPunct="1">
              <a:spcAft>
                <a:spcPts val="0"/>
              </a:spcAft>
              <a:buClr>
                <a:srgbClr val="A9A57C"/>
              </a:buClr>
              <a:buFont typeface="Arial" charset="0"/>
              <a:buNone/>
              <a:defRPr/>
            </a:pPr>
            <a:r>
              <a:rPr lang="en-US" sz="2000" b="1" i="1" u="sng" dirty="0" smtClean="0">
                <a:solidFill>
                  <a:schemeClr val="bg1">
                    <a:lumMod val="75000"/>
                  </a:schemeClr>
                </a:solidFill>
                <a:latin typeface="Palatino Linotype" pitchFamily="18" charset="0"/>
              </a:rPr>
              <a:t>Voting and Proxies</a:t>
            </a:r>
          </a:p>
          <a:p>
            <a:pPr marL="114300" indent="0" eaLnBrk="1" fontAlgn="auto" hangingPunct="1">
              <a:spcAft>
                <a:spcPts val="0"/>
              </a:spcAft>
              <a:buClr>
                <a:srgbClr val="A9A57C"/>
              </a:buClr>
              <a:buFont typeface="Arial" charset="0"/>
              <a:buNone/>
              <a:defRPr/>
            </a:pPr>
            <a:r>
              <a:rPr lang="en-US" sz="1600" dirty="0" smtClean="0">
                <a:solidFill>
                  <a:srgbClr val="2F2B20"/>
                </a:solidFill>
                <a:latin typeface="Palatino Linotype" pitchFamily="18" charset="0"/>
              </a:rPr>
              <a:t>			See §3310 and §5310</a:t>
            </a:r>
            <a:endParaRPr lang="en-US" sz="1600" dirty="0">
              <a:solidFill>
                <a:srgbClr val="2F2B20"/>
              </a:solidFill>
              <a:latin typeface="Palatino Linotype" pitchFamily="18" charset="0"/>
            </a:endParaRPr>
          </a:p>
          <a:p>
            <a:pPr eaLnBrk="1" hangingPunct="1">
              <a:defRPr/>
            </a:pPr>
            <a:endParaRPr lang="en-US" dirty="0">
              <a:latin typeface="Palatino Linotype" pitchFamily="18" charset="0"/>
            </a:endParaRPr>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3BC91774-5461-4022-B967-869ACF784122}" type="slidenum">
              <a:rPr lang="en-US" smtClean="0"/>
              <a:pPr>
                <a:defRPr/>
              </a:pPr>
              <a:t>21</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838200" y="533400"/>
            <a:ext cx="7772400" cy="5791200"/>
          </a:xfrm>
        </p:spPr>
        <p:txBody>
          <a:bodyPr/>
          <a:lstStyle/>
          <a:p>
            <a:pPr marL="0" indent="0" algn="ctr" eaLnBrk="1" hangingPunct="1">
              <a:buNone/>
            </a:pPr>
            <a:r>
              <a:rPr lang="en-US" sz="1600" dirty="0" smtClean="0">
                <a:latin typeface="Palatino Linotype" pitchFamily="18" charset="0"/>
                <a:cs typeface="Times New Roman" pitchFamily="18" charset="0"/>
              </a:rPr>
              <a:t> </a:t>
            </a:r>
            <a:r>
              <a:rPr lang="en-US" sz="1600" b="1" i="1" dirty="0" smtClean="0">
                <a:latin typeface="Palatino Linotype" pitchFamily="18" charset="0"/>
                <a:cs typeface="Times New Roman" pitchFamily="18" charset="0"/>
              </a:rPr>
              <a:t>See §3302 and §5302</a:t>
            </a:r>
          </a:p>
          <a:p>
            <a:pPr eaLnBrk="1" hangingPunct="1"/>
            <a:r>
              <a:rPr lang="en-US" sz="1600" dirty="0" smtClean="0">
                <a:latin typeface="Palatino Linotype" pitchFamily="18" charset="0"/>
                <a:cs typeface="Times New Roman" pitchFamily="18" charset="0"/>
              </a:rPr>
              <a:t>Adopt and amend bylaws, rules and regulations, budgets and collect assessments</a:t>
            </a:r>
          </a:p>
          <a:p>
            <a:pPr eaLnBrk="1" hangingPunct="1"/>
            <a:r>
              <a:rPr lang="en-US" sz="1600" dirty="0" smtClean="0">
                <a:latin typeface="Palatino Linotype" pitchFamily="18" charset="0"/>
                <a:cs typeface="Times New Roman" pitchFamily="18" charset="0"/>
              </a:rPr>
              <a:t>Institute, defend or intervene in litigation.</a:t>
            </a:r>
          </a:p>
          <a:p>
            <a:pPr eaLnBrk="1" hangingPunct="1"/>
            <a:r>
              <a:rPr lang="en-US" sz="1600" dirty="0" smtClean="0">
                <a:latin typeface="Palatino Linotype" pitchFamily="18" charset="0"/>
                <a:cs typeface="Times New Roman" pitchFamily="18" charset="0"/>
              </a:rPr>
              <a:t>Enter into contracts and incur liabilities.</a:t>
            </a:r>
          </a:p>
          <a:p>
            <a:pPr eaLnBrk="1" hangingPunct="1"/>
            <a:r>
              <a:rPr lang="en-US" sz="1600" dirty="0" smtClean="0">
                <a:latin typeface="Palatino Linotype" pitchFamily="18" charset="0"/>
                <a:cs typeface="Times New Roman" pitchFamily="18" charset="0"/>
              </a:rPr>
              <a:t>Regulate the use, maintenance, repair, replacement and modification of common elements.</a:t>
            </a:r>
          </a:p>
          <a:p>
            <a:pPr eaLnBrk="1" hangingPunct="1"/>
            <a:r>
              <a:rPr lang="en-US" sz="1600" dirty="0" smtClean="0">
                <a:latin typeface="Palatino Linotype" pitchFamily="18" charset="0"/>
                <a:cs typeface="Times New Roman" pitchFamily="18" charset="0"/>
              </a:rPr>
              <a:t>Grant easements, leases, licenses and concessions through or over the common elements.</a:t>
            </a:r>
          </a:p>
          <a:p>
            <a:pPr eaLnBrk="1" hangingPunct="1"/>
            <a:r>
              <a:rPr lang="en-US" sz="1600" dirty="0" smtClean="0">
                <a:latin typeface="Palatino Linotype" pitchFamily="18" charset="0"/>
                <a:cs typeface="Times New Roman" pitchFamily="18" charset="0"/>
              </a:rPr>
              <a:t>Impose and receive any payments, fees or charges for the use, rental or operation of the common elements.</a:t>
            </a:r>
          </a:p>
          <a:p>
            <a:pPr eaLnBrk="1" hangingPunct="1"/>
            <a:r>
              <a:rPr lang="en-US" sz="1600" dirty="0" smtClean="0">
                <a:latin typeface="Palatino Linotype" pitchFamily="18" charset="0"/>
                <a:cs typeface="Times New Roman" pitchFamily="18" charset="0"/>
              </a:rPr>
              <a:t>Impose charges for late payment of assessments.</a:t>
            </a:r>
          </a:p>
          <a:p>
            <a:pPr eaLnBrk="1" hangingPunct="1"/>
            <a:r>
              <a:rPr lang="en-US" sz="1600" dirty="0" smtClean="0">
                <a:latin typeface="Palatino Linotype" pitchFamily="18" charset="0"/>
                <a:cs typeface="Times New Roman" pitchFamily="18" charset="0"/>
              </a:rPr>
              <a:t>Impose reasonable charges for preparation and recordation of amendments to the declaration, 3407 resale certifications or statements of unpaid assessments.</a:t>
            </a:r>
          </a:p>
          <a:p>
            <a:pPr eaLnBrk="1" hangingPunct="1"/>
            <a:r>
              <a:rPr lang="en-US" sz="1600" b="1" dirty="0" smtClean="0">
                <a:latin typeface="Palatino Linotype" pitchFamily="18" charset="0"/>
                <a:cs typeface="Times New Roman" pitchFamily="18" charset="0"/>
              </a:rPr>
              <a:t>Impose a capital improvement fee, but no other fees, on the resale or transfer of units.</a:t>
            </a:r>
          </a:p>
          <a:p>
            <a:pPr eaLnBrk="1" hangingPunct="1"/>
            <a:r>
              <a:rPr lang="en-US" sz="1600" dirty="0" smtClean="0">
                <a:latin typeface="Palatino Linotype" pitchFamily="18" charset="0"/>
                <a:cs typeface="Times New Roman" pitchFamily="18" charset="0"/>
              </a:rPr>
              <a:t>Provide for the indemnification of its officers and executive board and maintain directors’ and officers’ liability insurance.</a:t>
            </a:r>
          </a:p>
          <a:p>
            <a:pPr eaLnBrk="1" hangingPunct="1"/>
            <a:r>
              <a:rPr lang="en-US" sz="1600" dirty="0" smtClean="0">
                <a:latin typeface="Palatino Linotype" pitchFamily="18" charset="0"/>
                <a:cs typeface="Times New Roman" pitchFamily="18" charset="0"/>
              </a:rPr>
              <a:t>Assign its right to future income, including the right to receive the payments made on account of common expense assessments (except reserve funds).</a:t>
            </a:r>
          </a:p>
          <a:p>
            <a:pPr eaLnBrk="1" hangingPunct="1"/>
            <a:r>
              <a:rPr lang="en-US" sz="1600" dirty="0" smtClean="0">
                <a:latin typeface="Palatino Linotype" pitchFamily="18" charset="0"/>
                <a:cs typeface="Times New Roman" pitchFamily="18" charset="0"/>
              </a:rPr>
              <a:t>Exercise all other powers that may be exercised by legal entities of the same type as the association.</a:t>
            </a:r>
          </a:p>
          <a:p>
            <a:pPr eaLnBrk="1" hangingPunct="1"/>
            <a:endParaRPr lang="en-US" sz="1400" dirty="0" smtClean="0">
              <a:latin typeface="Palatino Linotype" pitchFamily="18" charset="0"/>
              <a:cs typeface="Times New Roman" pitchFamily="18" charset="0"/>
            </a:endParaRPr>
          </a:p>
          <a:p>
            <a:pPr eaLnBrk="1" hangingPunct="1"/>
            <a:endParaRPr lang="en-US" sz="1400" dirty="0" smtClean="0">
              <a:latin typeface="Palatino Linotype" pitchFamily="18" charset="0"/>
              <a:cs typeface="Times New Roman" pitchFamily="18" charset="0"/>
            </a:endParaRPr>
          </a:p>
          <a:p>
            <a:pPr eaLnBrk="1" hangingPunct="1"/>
            <a:endParaRPr lang="en-US" sz="1400" b="1" i="1" u="sng" dirty="0" smtClean="0">
              <a:latin typeface="Palatino Linotype" pitchFamily="18" charset="0"/>
            </a:endParaRPr>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1430B0CF-7ADA-4389-A6A5-3C41C55B6874}" type="slidenum">
              <a:rPr lang="en-US" smtClean="0"/>
              <a:pPr>
                <a:defRPr/>
              </a:pPr>
              <a:t>22</a:t>
            </a:fld>
            <a:endParaRPr lang="en-US" dirty="0"/>
          </a:p>
        </p:txBody>
      </p:sp>
      <p:sp>
        <p:nvSpPr>
          <p:cNvPr id="6" name="Rectangle 5"/>
          <p:cNvSpPr/>
          <p:nvPr/>
        </p:nvSpPr>
        <p:spPr>
          <a:xfrm>
            <a:off x="0" y="0"/>
            <a:ext cx="9144000" cy="523220"/>
          </a:xfrm>
          <a:prstGeom prst="rect">
            <a:avLst/>
          </a:prstGeom>
        </p:spPr>
        <p:txBody>
          <a:bodyPr wrap="square">
            <a:spAutoFit/>
          </a:bodyPr>
          <a:lstStyle/>
          <a:p>
            <a:pPr marL="114300" algn="ctr" fontAlgn="auto">
              <a:spcBef>
                <a:spcPct val="20000"/>
              </a:spcBef>
              <a:spcAft>
                <a:spcPts val="0"/>
              </a:spcAft>
              <a:buClr>
                <a:srgbClr val="A9A57C"/>
              </a:buClr>
              <a:defRPr/>
            </a:pPr>
            <a:r>
              <a:rPr lang="en-US" sz="2800" b="1" i="1" u="sng" dirty="0">
                <a:solidFill>
                  <a:schemeClr val="bg2">
                    <a:lumMod val="20000"/>
                    <a:lumOff val="80000"/>
                  </a:schemeClr>
                </a:solidFill>
                <a:latin typeface="Palatino Linotype" pitchFamily="18" charset="0"/>
                <a:cs typeface="+mn-cs"/>
              </a:rPr>
              <a:t>Powers of the Association</a:t>
            </a:r>
          </a:p>
        </p:txBody>
      </p:sp>
      <p:sp>
        <p:nvSpPr>
          <p:cNvPr id="8" name="TextBox 7"/>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marL="114300" algn="ctr" eaLnBrk="1" fontAlgn="auto" hangingPunct="1">
              <a:spcBef>
                <a:spcPct val="20000"/>
              </a:spcBef>
              <a:spcAft>
                <a:spcPts val="0"/>
              </a:spcAft>
              <a:defRPr/>
            </a:pPr>
            <a:r>
              <a:rPr lang="en-US" sz="2800" b="1" i="1" u="sng" spc="0" dirty="0" smtClean="0">
                <a:solidFill>
                  <a:srgbClr val="675E47"/>
                </a:solidFill>
                <a:latin typeface="Castellar" pitchFamily="18" charset="0"/>
                <a:ea typeface="+mn-ea"/>
                <a:cs typeface="+mn-cs"/>
              </a:rPr>
              <a:t/>
            </a:r>
            <a:br>
              <a:rPr lang="en-US" sz="2800" b="1" i="1" u="sng" spc="0" dirty="0" smtClean="0">
                <a:solidFill>
                  <a:srgbClr val="675E47"/>
                </a:solidFill>
                <a:latin typeface="Castellar" pitchFamily="18" charset="0"/>
                <a:ea typeface="+mn-ea"/>
                <a:cs typeface="+mn-cs"/>
              </a:rPr>
            </a:br>
            <a:r>
              <a:rPr lang="en-US" sz="3200" b="1" i="1" u="sng" spc="0" dirty="0" smtClean="0">
                <a:solidFill>
                  <a:schemeClr val="bg2">
                    <a:lumMod val="20000"/>
                    <a:lumOff val="80000"/>
                  </a:schemeClr>
                </a:solidFill>
                <a:latin typeface="Palatino Linotype" pitchFamily="18" charset="0"/>
                <a:ea typeface="+mn-ea"/>
                <a:cs typeface="+mn-cs"/>
              </a:rPr>
              <a:t>Executive </a:t>
            </a:r>
            <a:r>
              <a:rPr lang="en-US" sz="3200" b="1" i="1" u="sng" spc="0" dirty="0">
                <a:solidFill>
                  <a:schemeClr val="bg2">
                    <a:lumMod val="20000"/>
                    <a:lumOff val="80000"/>
                  </a:schemeClr>
                </a:solidFill>
                <a:latin typeface="Palatino Linotype" pitchFamily="18" charset="0"/>
                <a:ea typeface="+mn-ea"/>
                <a:cs typeface="+mn-cs"/>
              </a:rPr>
              <a:t>Board Members and Officers </a:t>
            </a:r>
            <a:r>
              <a:rPr lang="en-US" sz="1800" b="1" i="1" u="sng" spc="0" dirty="0">
                <a:solidFill>
                  <a:srgbClr val="675E47"/>
                </a:solidFill>
                <a:latin typeface="Palatino Linotype" pitchFamily="18" charset="0"/>
                <a:ea typeface="+mn-ea"/>
                <a:cs typeface="+mn-cs"/>
              </a:rPr>
              <a:t/>
            </a:r>
            <a:br>
              <a:rPr lang="en-US" sz="1800" b="1" i="1" u="sng" spc="0" dirty="0">
                <a:solidFill>
                  <a:srgbClr val="675E47"/>
                </a:solidFill>
                <a:latin typeface="Palatino Linotype" pitchFamily="18" charset="0"/>
                <a:ea typeface="+mn-ea"/>
                <a:cs typeface="+mn-cs"/>
              </a:rPr>
            </a:br>
            <a:endParaRPr lang="en-US" dirty="0"/>
          </a:p>
        </p:txBody>
      </p:sp>
      <p:sp>
        <p:nvSpPr>
          <p:cNvPr id="24579" name="Content Placeholder 2"/>
          <p:cNvSpPr>
            <a:spLocks noGrp="1"/>
          </p:cNvSpPr>
          <p:nvPr>
            <p:ph idx="1"/>
          </p:nvPr>
        </p:nvSpPr>
        <p:spPr>
          <a:xfrm>
            <a:off x="762000" y="1143000"/>
            <a:ext cx="7924800" cy="5345668"/>
          </a:xfrm>
        </p:spPr>
        <p:txBody>
          <a:bodyPr/>
          <a:lstStyle/>
          <a:p>
            <a:pPr eaLnBrk="1" hangingPunct="1">
              <a:buClrTx/>
            </a:pPr>
            <a:r>
              <a:rPr lang="en-US" sz="1800" dirty="0" smtClean="0">
                <a:solidFill>
                  <a:schemeClr val="accent4">
                    <a:lumMod val="10000"/>
                  </a:schemeClr>
                </a:solidFill>
                <a:latin typeface="Palatino Linotype" pitchFamily="18" charset="0"/>
              </a:rPr>
              <a:t>Declaration, bylaws, UCA and the UPCA dictate how the executive board shall act on behalf of the association.</a:t>
            </a:r>
          </a:p>
          <a:p>
            <a:pPr eaLnBrk="1" hangingPunct="1">
              <a:buClrTx/>
            </a:pPr>
            <a:r>
              <a:rPr lang="en-US" sz="1800" dirty="0" smtClean="0">
                <a:solidFill>
                  <a:schemeClr val="accent4">
                    <a:lumMod val="10000"/>
                  </a:schemeClr>
                </a:solidFill>
                <a:latin typeface="Palatino Linotype" pitchFamily="18" charset="0"/>
              </a:rPr>
              <a:t>Executive board members and officers have a fiduciary relationship with the association and must perform their duties in good faith in a manner they reasonably believe to be in the best interests of the association. </a:t>
            </a:r>
          </a:p>
          <a:p>
            <a:pPr eaLnBrk="1" hangingPunct="1">
              <a:buClrTx/>
            </a:pPr>
            <a:r>
              <a:rPr lang="en-US" sz="1800" dirty="0" smtClean="0">
                <a:solidFill>
                  <a:schemeClr val="accent4">
                    <a:lumMod val="10000"/>
                  </a:schemeClr>
                </a:solidFill>
                <a:latin typeface="Palatino Linotype" pitchFamily="18" charset="0"/>
              </a:rPr>
              <a:t>Executive board members will have no liability in exercising the powers given to them so long as:</a:t>
            </a:r>
          </a:p>
          <a:p>
            <a:pPr lvl="1" eaLnBrk="1" hangingPunct="1">
              <a:buClrTx/>
              <a:buFont typeface="Wingdings" pitchFamily="2" charset="2"/>
              <a:buChar char="Ø"/>
            </a:pPr>
            <a:r>
              <a:rPr lang="en-US" sz="1800" dirty="0" smtClean="0">
                <a:solidFill>
                  <a:schemeClr val="accent4">
                    <a:lumMod val="10000"/>
                  </a:schemeClr>
                </a:solidFill>
                <a:latin typeface="Palatino Linotype" pitchFamily="18" charset="0"/>
              </a:rPr>
              <a:t>they are exercised in good faith, </a:t>
            </a:r>
          </a:p>
          <a:p>
            <a:pPr lvl="1" eaLnBrk="1" hangingPunct="1">
              <a:buClrTx/>
              <a:buFont typeface="Wingdings" pitchFamily="2" charset="2"/>
              <a:buChar char="Ø"/>
            </a:pPr>
            <a:r>
              <a:rPr lang="en-US" sz="1800" dirty="0" smtClean="0">
                <a:solidFill>
                  <a:schemeClr val="accent4">
                    <a:lumMod val="10000"/>
                  </a:schemeClr>
                </a:solidFill>
                <a:latin typeface="Palatino Linotype" pitchFamily="18" charset="0"/>
              </a:rPr>
              <a:t>in the best interest of the association and under the proscribed manner, and</a:t>
            </a:r>
          </a:p>
          <a:p>
            <a:pPr lvl="1" eaLnBrk="1" hangingPunct="1">
              <a:buClrTx/>
              <a:buFont typeface="Wingdings" pitchFamily="2" charset="2"/>
              <a:buChar char="Ø"/>
            </a:pPr>
            <a:r>
              <a:rPr lang="en-US" sz="1800" dirty="0" smtClean="0">
                <a:solidFill>
                  <a:schemeClr val="accent4">
                    <a:lumMod val="10000"/>
                  </a:schemeClr>
                </a:solidFill>
                <a:latin typeface="Palatino Linotype" pitchFamily="18" charset="0"/>
              </a:rPr>
              <a:t>care as set forth in the UCA and the UPCA, declaration and bylaws.</a:t>
            </a:r>
          </a:p>
          <a:p>
            <a:pPr>
              <a:buClrTx/>
            </a:pPr>
            <a:r>
              <a:rPr lang="en-US" sz="1800" dirty="0">
                <a:solidFill>
                  <a:schemeClr val="accent4">
                    <a:lumMod val="10000"/>
                  </a:schemeClr>
                </a:solidFill>
                <a:latin typeface="Palatino Linotype" pitchFamily="18" charset="0"/>
              </a:rPr>
              <a:t>Cannot act on behalf of the association to amend declaration, terminate the condominium, elect members of the executive board or determine the qualifications, powers and duties or terms of office of executive board </a:t>
            </a:r>
            <a:r>
              <a:rPr lang="en-US" sz="1800" dirty="0" smtClean="0">
                <a:solidFill>
                  <a:schemeClr val="accent4">
                    <a:lumMod val="10000"/>
                  </a:schemeClr>
                </a:solidFill>
                <a:latin typeface="Palatino Linotype" pitchFamily="18" charset="0"/>
              </a:rPr>
              <a:t>members.</a:t>
            </a:r>
            <a:endParaRPr lang="en-US" sz="1800" dirty="0">
              <a:solidFill>
                <a:schemeClr val="accent4">
                  <a:lumMod val="10000"/>
                </a:schemeClr>
              </a:solidFill>
              <a:latin typeface="Palatino Linotype" pitchFamily="18" charset="0"/>
            </a:endParaRPr>
          </a:p>
          <a:p>
            <a:pPr marL="457200" lvl="1" indent="0" eaLnBrk="1" hangingPunct="1">
              <a:buClrTx/>
              <a:buNone/>
            </a:pPr>
            <a:r>
              <a:rPr lang="en-US" sz="1800" dirty="0" smtClean="0">
                <a:solidFill>
                  <a:schemeClr val="accent4">
                    <a:lumMod val="10000"/>
                  </a:schemeClr>
                </a:solidFill>
                <a:latin typeface="Palatino Linotype" pitchFamily="18" charset="0"/>
              </a:rPr>
              <a:t>(</a:t>
            </a:r>
            <a:r>
              <a:rPr lang="en-US" sz="1600" dirty="0" smtClean="0">
                <a:solidFill>
                  <a:schemeClr val="accent4">
                    <a:lumMod val="10000"/>
                  </a:schemeClr>
                </a:solidFill>
                <a:latin typeface="Palatino Linotype" pitchFamily="18" charset="0"/>
              </a:rPr>
              <a:t>See UCA §3303 and UPCA §5303)</a:t>
            </a:r>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A4EB253D-C768-486B-B522-013C1A495AD7}" type="slidenum">
              <a:rPr lang="en-US" smtClean="0"/>
              <a:pPr>
                <a:defRPr/>
              </a:pPr>
              <a:t>23</a:t>
            </a:fld>
            <a:endParaRPr lang="en-US" dirty="0"/>
          </a:p>
        </p:txBody>
      </p:sp>
      <p:sp>
        <p:nvSpPr>
          <p:cNvPr id="5" name="TextBox 4"/>
          <p:cNvSpPr txBox="1"/>
          <p:nvPr/>
        </p:nvSpPr>
        <p:spPr>
          <a:xfrm>
            <a:off x="33528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lstStyle/>
          <a:p>
            <a:pPr marL="114300" algn="ctr" eaLnBrk="1" fontAlgn="auto" hangingPunct="1">
              <a:spcBef>
                <a:spcPct val="20000"/>
              </a:spcBef>
              <a:spcAft>
                <a:spcPts val="0"/>
              </a:spcAft>
              <a:defRPr/>
            </a:pPr>
            <a:r>
              <a:rPr lang="en-US" sz="2800" b="1" i="1" u="sng" spc="0" dirty="0" smtClean="0">
                <a:solidFill>
                  <a:srgbClr val="675E47"/>
                </a:solidFill>
                <a:latin typeface="Castellar" pitchFamily="18" charset="0"/>
                <a:ea typeface="+mn-ea"/>
                <a:cs typeface="+mn-cs"/>
              </a:rPr>
              <a:t/>
            </a:r>
            <a:br>
              <a:rPr lang="en-US" sz="2800" b="1" i="1" u="sng" spc="0" dirty="0" smtClean="0">
                <a:solidFill>
                  <a:srgbClr val="675E47"/>
                </a:solidFill>
                <a:latin typeface="Castellar" pitchFamily="18" charset="0"/>
                <a:ea typeface="+mn-ea"/>
                <a:cs typeface="+mn-cs"/>
              </a:rPr>
            </a:br>
            <a:r>
              <a:rPr lang="en-US" sz="2800" b="1" i="1" u="sng" spc="0" dirty="0" smtClean="0">
                <a:solidFill>
                  <a:srgbClr val="675E47"/>
                </a:solidFill>
                <a:latin typeface="Castellar" pitchFamily="18" charset="0"/>
                <a:ea typeface="+mn-ea"/>
                <a:cs typeface="+mn-cs"/>
              </a:rPr>
              <a:t/>
            </a:r>
            <a:br>
              <a:rPr lang="en-US" sz="2800" b="1" i="1" u="sng" spc="0" dirty="0" smtClean="0">
                <a:solidFill>
                  <a:srgbClr val="675E47"/>
                </a:solidFill>
                <a:latin typeface="Castellar" pitchFamily="18" charset="0"/>
                <a:ea typeface="+mn-ea"/>
                <a:cs typeface="+mn-cs"/>
              </a:rPr>
            </a:br>
            <a:r>
              <a:rPr lang="en-US" sz="2800" b="1" i="1" u="sng" spc="0" dirty="0" smtClean="0">
                <a:solidFill>
                  <a:srgbClr val="675E47"/>
                </a:solidFill>
                <a:latin typeface="Castellar" pitchFamily="18" charset="0"/>
                <a:ea typeface="+mn-ea"/>
                <a:cs typeface="+mn-cs"/>
              </a:rPr>
              <a:t/>
            </a:r>
            <a:br>
              <a:rPr lang="en-US" sz="2800" b="1" i="1" u="sng" spc="0" dirty="0" smtClean="0">
                <a:solidFill>
                  <a:srgbClr val="675E47"/>
                </a:solidFill>
                <a:latin typeface="Castellar" pitchFamily="18" charset="0"/>
                <a:ea typeface="+mn-ea"/>
                <a:cs typeface="+mn-cs"/>
              </a:rPr>
            </a:br>
            <a:r>
              <a:rPr lang="en-US" sz="2800" i="1" u="sng" dirty="0">
                <a:solidFill>
                  <a:srgbClr val="675E47"/>
                </a:solidFill>
                <a:latin typeface="Castellar" pitchFamily="18" charset="0"/>
                <a:ea typeface="+mn-ea"/>
                <a:cs typeface="+mn-cs"/>
              </a:rPr>
              <a:t/>
            </a:r>
            <a:br>
              <a:rPr lang="en-US" sz="2800" i="1" u="sng" dirty="0">
                <a:solidFill>
                  <a:srgbClr val="675E47"/>
                </a:solidFill>
                <a:latin typeface="Castellar" pitchFamily="18" charset="0"/>
                <a:ea typeface="+mn-ea"/>
                <a:cs typeface="+mn-cs"/>
              </a:rPr>
            </a:br>
            <a:r>
              <a:rPr lang="en-US" sz="2800" i="1" u="sng" dirty="0" smtClean="0">
                <a:solidFill>
                  <a:srgbClr val="675E47"/>
                </a:solidFill>
                <a:latin typeface="Castellar" pitchFamily="18" charset="0"/>
                <a:ea typeface="+mn-ea"/>
                <a:cs typeface="+mn-cs"/>
              </a:rPr>
              <a:t/>
            </a:r>
            <a:br>
              <a:rPr lang="en-US" sz="2800" i="1" u="sng" dirty="0" smtClean="0">
                <a:solidFill>
                  <a:srgbClr val="675E47"/>
                </a:solidFill>
                <a:latin typeface="Castellar" pitchFamily="18" charset="0"/>
                <a:ea typeface="+mn-ea"/>
                <a:cs typeface="+mn-cs"/>
              </a:rPr>
            </a:br>
            <a:r>
              <a:rPr lang="en-US" sz="2800" b="1" i="1" u="sng" spc="0" dirty="0">
                <a:solidFill>
                  <a:srgbClr val="675E47"/>
                </a:solidFill>
                <a:latin typeface="Castellar" pitchFamily="18" charset="0"/>
                <a:ea typeface="+mn-ea"/>
                <a:cs typeface="+mn-cs"/>
              </a:rPr>
              <a:t/>
            </a:r>
            <a:br>
              <a:rPr lang="en-US" sz="2800" b="1" i="1" u="sng" spc="0" dirty="0">
                <a:solidFill>
                  <a:srgbClr val="675E47"/>
                </a:solidFill>
                <a:latin typeface="Castellar" pitchFamily="18" charset="0"/>
                <a:ea typeface="+mn-ea"/>
                <a:cs typeface="+mn-cs"/>
              </a:rPr>
            </a:br>
            <a:r>
              <a:rPr lang="en-US" sz="1400" spc="0" dirty="0">
                <a:solidFill>
                  <a:srgbClr val="2F2B20"/>
                </a:solidFill>
                <a:latin typeface="Palatino Linotype" pitchFamily="18" charset="0"/>
                <a:ea typeface="+mn-ea"/>
                <a:cs typeface="+mn-cs"/>
              </a:rPr>
              <a:t/>
            </a:r>
            <a:br>
              <a:rPr lang="en-US" sz="1400" spc="0" dirty="0">
                <a:solidFill>
                  <a:srgbClr val="2F2B20"/>
                </a:solidFill>
                <a:latin typeface="Palatino Linotype" pitchFamily="18" charset="0"/>
                <a:ea typeface="+mn-ea"/>
                <a:cs typeface="+mn-cs"/>
              </a:rPr>
            </a:br>
            <a:endParaRPr lang="en-US" dirty="0"/>
          </a:p>
        </p:txBody>
      </p:sp>
      <p:sp>
        <p:nvSpPr>
          <p:cNvPr id="3" name="Content Placeholder 2"/>
          <p:cNvSpPr>
            <a:spLocks noGrp="1"/>
          </p:cNvSpPr>
          <p:nvPr>
            <p:ph idx="1"/>
          </p:nvPr>
        </p:nvSpPr>
        <p:spPr>
          <a:xfrm>
            <a:off x="685800" y="762000"/>
            <a:ext cx="7924800" cy="5486400"/>
          </a:xfrm>
        </p:spPr>
        <p:txBody>
          <a:bodyPr/>
          <a:lstStyle/>
          <a:p>
            <a:pPr marL="114300" indent="0" algn="just" eaLnBrk="1" hangingPunct="1">
              <a:buFont typeface="Arial" charset="0"/>
              <a:buNone/>
              <a:defRPr/>
            </a:pPr>
            <a:r>
              <a:rPr lang="en-US" sz="1800" dirty="0">
                <a:latin typeface="Palatino Linotype" pitchFamily="18" charset="0"/>
                <a:ea typeface="Times New Roman"/>
                <a:cs typeface="+mj-cs"/>
              </a:rPr>
              <a:t>Last in the level of hierarchy, rules and regulations clarify and provide additional details to ambiguous language in any of the above governing </a:t>
            </a:r>
            <a:r>
              <a:rPr lang="en-US" sz="1800" dirty="0" smtClean="0">
                <a:latin typeface="Palatino Linotype" pitchFamily="18" charset="0"/>
                <a:ea typeface="Times New Roman"/>
                <a:cs typeface="+mj-cs"/>
              </a:rPr>
              <a:t>documents.</a:t>
            </a:r>
          </a:p>
          <a:p>
            <a:pPr marL="114300" indent="0" algn="just" eaLnBrk="1" hangingPunct="1">
              <a:buFont typeface="Arial" charset="0"/>
              <a:buNone/>
              <a:defRPr/>
            </a:pPr>
            <a:endParaRPr lang="en-US" sz="1800" dirty="0">
              <a:latin typeface="Palatino Linotype" pitchFamily="18" charset="0"/>
              <a:cs typeface="+mj-cs"/>
            </a:endParaRPr>
          </a:p>
          <a:p>
            <a:pPr marL="114300" indent="0" algn="just" eaLnBrk="1" hangingPunct="1">
              <a:buFont typeface="Arial" charset="0"/>
              <a:buNone/>
              <a:defRPr/>
            </a:pPr>
            <a:r>
              <a:rPr lang="en-US" sz="1800" b="1" i="1" dirty="0" smtClean="0">
                <a:latin typeface="Palatino Linotype" pitchFamily="18" charset="0"/>
                <a:cs typeface="+mj-cs"/>
              </a:rPr>
              <a:t>Topics typically covered in the Rules and Regulations</a:t>
            </a:r>
            <a:r>
              <a:rPr lang="en-US" sz="1800" dirty="0" smtClean="0">
                <a:latin typeface="Palatino Linotype" pitchFamily="18" charset="0"/>
                <a:cs typeface="+mj-cs"/>
              </a:rPr>
              <a:t>:</a:t>
            </a:r>
          </a:p>
          <a:p>
            <a:pPr marL="400050" indent="-285750" algn="just">
              <a:defRPr/>
            </a:pPr>
            <a:r>
              <a:rPr lang="en-US" sz="1800" dirty="0" smtClean="0">
                <a:latin typeface="Palatino Linotype" pitchFamily="18" charset="0"/>
                <a:cs typeface="+mj-cs"/>
              </a:rPr>
              <a:t>Special fees</a:t>
            </a:r>
          </a:p>
          <a:p>
            <a:pPr marL="400050" indent="-285750" algn="just">
              <a:defRPr/>
            </a:pPr>
            <a:r>
              <a:rPr lang="en-US" sz="1800" dirty="0" smtClean="0">
                <a:latin typeface="Palatino Linotype" pitchFamily="18" charset="0"/>
                <a:cs typeface="+mj-cs"/>
              </a:rPr>
              <a:t>Pets</a:t>
            </a:r>
          </a:p>
          <a:p>
            <a:pPr marL="400050" indent="-285750" algn="just">
              <a:defRPr/>
            </a:pPr>
            <a:r>
              <a:rPr lang="en-US" sz="1800" dirty="0" smtClean="0">
                <a:latin typeface="Palatino Linotype" pitchFamily="18" charset="0"/>
                <a:cs typeface="+mj-cs"/>
              </a:rPr>
              <a:t>Collection policies and procedures for delinquent Unit Owner accounts</a:t>
            </a:r>
          </a:p>
          <a:p>
            <a:pPr marL="400050" indent="-285750" algn="just">
              <a:defRPr/>
            </a:pPr>
            <a:r>
              <a:rPr lang="en-US" sz="1800" dirty="0" smtClean="0">
                <a:latin typeface="Palatino Linotype" pitchFamily="18" charset="0"/>
                <a:cs typeface="+mj-cs"/>
              </a:rPr>
              <a:t>Exterior improvement restrictions and role of an architectural control committee.</a:t>
            </a:r>
          </a:p>
          <a:p>
            <a:pPr marL="400050" indent="-285750" algn="just">
              <a:defRPr/>
            </a:pPr>
            <a:r>
              <a:rPr lang="en-US" sz="1800" dirty="0" smtClean="0">
                <a:latin typeface="Palatino Linotype" pitchFamily="18" charset="0"/>
                <a:cs typeface="+mj-cs"/>
              </a:rPr>
              <a:t>Parking </a:t>
            </a:r>
          </a:p>
          <a:p>
            <a:pPr marL="400050" indent="-285750" algn="just">
              <a:defRPr/>
            </a:pPr>
            <a:r>
              <a:rPr lang="en-US" sz="1800" dirty="0" smtClean="0">
                <a:latin typeface="Palatino Linotype" pitchFamily="18" charset="0"/>
                <a:cs typeface="+mj-cs"/>
              </a:rPr>
              <a:t>Alterations</a:t>
            </a:r>
          </a:p>
          <a:p>
            <a:pPr marL="400050" indent="-285750" algn="just">
              <a:defRPr/>
            </a:pPr>
            <a:r>
              <a:rPr lang="en-US" sz="1800" dirty="0" smtClean="0">
                <a:latin typeface="Palatino Linotype" pitchFamily="18" charset="0"/>
                <a:cs typeface="+mj-cs"/>
              </a:rPr>
              <a:t>Playground, swimming pool and club house controls</a:t>
            </a:r>
          </a:p>
          <a:p>
            <a:pPr marL="400050" indent="-285750" algn="just">
              <a:defRPr/>
            </a:pPr>
            <a:r>
              <a:rPr lang="en-US" sz="1800" dirty="0" smtClean="0">
                <a:latin typeface="Palatino Linotype" pitchFamily="18" charset="0"/>
                <a:cs typeface="+mj-cs"/>
              </a:rPr>
              <a:t>Obstructing common areas</a:t>
            </a:r>
          </a:p>
          <a:p>
            <a:pPr marL="400050" indent="-285750" algn="just">
              <a:defRPr/>
            </a:pPr>
            <a:r>
              <a:rPr lang="en-US" sz="1800" dirty="0" smtClean="0">
                <a:latin typeface="Palatino Linotype" pitchFamily="18" charset="0"/>
                <a:cs typeface="+mj-cs"/>
              </a:rPr>
              <a:t>Trash and Garbage</a:t>
            </a:r>
          </a:p>
          <a:p>
            <a:pPr marL="400050" indent="-285750" algn="just">
              <a:defRPr/>
            </a:pPr>
            <a:r>
              <a:rPr lang="en-US" sz="1800" dirty="0" smtClean="0">
                <a:latin typeface="Palatino Linotype" pitchFamily="18" charset="0"/>
                <a:cs typeface="+mj-cs"/>
              </a:rPr>
              <a:t>Move-ins and move-outs</a:t>
            </a:r>
          </a:p>
          <a:p>
            <a:pPr marL="114300" indent="0" algn="just" eaLnBrk="1" hangingPunct="1">
              <a:buFont typeface="Arial" charset="0"/>
              <a:buNone/>
              <a:defRPr/>
            </a:pPr>
            <a:endParaRPr lang="en-US" sz="1800" dirty="0"/>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2352E73E-9A43-4214-9B15-F7C85A530CAA}" type="slidenum">
              <a:rPr lang="en-US" smtClean="0"/>
              <a:pPr>
                <a:defRPr/>
              </a:pPr>
              <a:t>24</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
        <p:nvSpPr>
          <p:cNvPr id="5" name="TextBox 4"/>
          <p:cNvSpPr txBox="1"/>
          <p:nvPr/>
        </p:nvSpPr>
        <p:spPr>
          <a:xfrm>
            <a:off x="152400" y="152400"/>
            <a:ext cx="8915400" cy="461665"/>
          </a:xfrm>
          <a:prstGeom prst="rect">
            <a:avLst/>
          </a:prstGeom>
          <a:noFill/>
        </p:spPr>
        <p:txBody>
          <a:bodyPr wrap="square" rtlCol="0">
            <a:spAutoFit/>
          </a:bodyPr>
          <a:lstStyle/>
          <a:p>
            <a:pPr algn="ctr"/>
            <a:r>
              <a:rPr lang="en-US" sz="2400" b="1" i="1" u="sng" dirty="0">
                <a:solidFill>
                  <a:schemeClr val="bg2">
                    <a:lumMod val="20000"/>
                    <a:lumOff val="80000"/>
                  </a:schemeClr>
                </a:solidFill>
                <a:latin typeface="Palatino Linotype" pitchFamily="18" charset="0"/>
              </a:rPr>
              <a:t>Rules and Regulations</a:t>
            </a:r>
            <a:endParaRPr lang="en-US"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3"/>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Before Beginning to Draft</a:t>
            </a:r>
            <a:endParaRPr lang="en-US" sz="32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762000" y="1143000"/>
            <a:ext cx="8077200" cy="5257800"/>
          </a:xfrm>
        </p:spPr>
        <p:txBody>
          <a:bodyPr rtlCol="0">
            <a:normAutofit lnSpcReduction="10000"/>
          </a:bodyPr>
          <a:lstStyle/>
          <a:p>
            <a:pPr marL="114300" indent="0" eaLnBrk="1" fontAlgn="auto" hangingPunct="1">
              <a:spcAft>
                <a:spcPts val="0"/>
              </a:spcAft>
              <a:buFont typeface="Arial" charset="0"/>
              <a:buNone/>
              <a:defRPr/>
            </a:pPr>
            <a:r>
              <a:rPr lang="en-US" sz="1600" dirty="0" smtClean="0">
                <a:solidFill>
                  <a:schemeClr val="accent4">
                    <a:lumMod val="10000"/>
                  </a:schemeClr>
                </a:solidFill>
                <a:latin typeface="Palatino Linotype" pitchFamily="18" charset="0"/>
              </a:rPr>
              <a:t>Meet with the client and flesh out in person if possible (or on the phone if not) the goals of the condo project.</a:t>
            </a:r>
          </a:p>
          <a:p>
            <a:pPr marL="114300" indent="0" algn="ctr" eaLnBrk="1" fontAlgn="auto" hangingPunct="1">
              <a:spcAft>
                <a:spcPts val="0"/>
              </a:spcAft>
              <a:buFont typeface="Arial" pitchFamily="34" charset="0"/>
              <a:buNone/>
              <a:defRPr/>
            </a:pPr>
            <a:r>
              <a:rPr lang="en-US" sz="2000" b="1" i="1" u="sng" dirty="0" smtClean="0">
                <a:solidFill>
                  <a:schemeClr val="bg1">
                    <a:lumMod val="75000"/>
                  </a:schemeClr>
                </a:solidFill>
                <a:latin typeface="Palatino Linotype" pitchFamily="18" charset="0"/>
              </a:rPr>
              <a:t>Commercial v. Residential</a:t>
            </a:r>
          </a:p>
          <a:p>
            <a:pPr marL="114300" indent="0" algn="just" eaLnBrk="1" fontAlgn="auto" hangingPunct="1">
              <a:spcAft>
                <a:spcPts val="0"/>
              </a:spcAft>
              <a:buFont typeface="Arial" charset="0"/>
              <a:buNone/>
              <a:defRPr/>
            </a:pPr>
            <a:r>
              <a:rPr lang="en-US" sz="1600" dirty="0" smtClean="0">
                <a:solidFill>
                  <a:schemeClr val="accent4">
                    <a:lumMod val="10000"/>
                  </a:schemeClr>
                </a:solidFill>
                <a:latin typeface="Palatino Linotype" pitchFamily="18" charset="0"/>
              </a:rPr>
              <a:t>There </a:t>
            </a:r>
            <a:r>
              <a:rPr lang="en-US" sz="1600" dirty="0">
                <a:solidFill>
                  <a:schemeClr val="accent4">
                    <a:lumMod val="10000"/>
                  </a:schemeClr>
                </a:solidFill>
                <a:latin typeface="Palatino Linotype" pitchFamily="18" charset="0"/>
              </a:rPr>
              <a:t>are different forms and language needed for each situation. If it is a mostly residential building with some commercial space, you need to account for the percentage interests, sharing of common elements and limited common elements and how utilities and other costs will be shared and </a:t>
            </a:r>
            <a:r>
              <a:rPr lang="en-US" sz="1600" dirty="0" smtClean="0">
                <a:solidFill>
                  <a:schemeClr val="accent4">
                    <a:lumMod val="10000"/>
                  </a:schemeClr>
                </a:solidFill>
                <a:latin typeface="Palatino Linotype" pitchFamily="18" charset="0"/>
              </a:rPr>
              <a:t>divided.</a:t>
            </a:r>
          </a:p>
          <a:p>
            <a:pPr eaLnBrk="1" fontAlgn="auto" hangingPunct="1">
              <a:spcAft>
                <a:spcPts val="0"/>
              </a:spcAft>
              <a:buFont typeface="Arial" pitchFamily="34" charset="0"/>
              <a:buChar char="•"/>
              <a:defRPr/>
            </a:pPr>
            <a:endParaRPr lang="en-US" sz="800" dirty="0">
              <a:latin typeface="Palatino Linotype" pitchFamily="18" charset="0"/>
            </a:endParaRPr>
          </a:p>
          <a:p>
            <a:pPr marL="114300" indent="0" algn="ctr" eaLnBrk="1" fontAlgn="auto" hangingPunct="1">
              <a:spcAft>
                <a:spcPts val="0"/>
              </a:spcAft>
              <a:buFont typeface="Arial" pitchFamily="34" charset="0"/>
              <a:buNone/>
              <a:defRPr/>
            </a:pPr>
            <a:r>
              <a:rPr lang="en-US" sz="2000" b="1" i="1" u="sng" dirty="0" smtClean="0">
                <a:solidFill>
                  <a:schemeClr val="bg1">
                    <a:lumMod val="75000"/>
                  </a:schemeClr>
                </a:solidFill>
                <a:latin typeface="Palatino Linotype" pitchFamily="18" charset="0"/>
              </a:rPr>
              <a:t>For </a:t>
            </a:r>
            <a:r>
              <a:rPr lang="en-US" sz="2000" b="1" i="1" u="sng" dirty="0">
                <a:solidFill>
                  <a:schemeClr val="bg1">
                    <a:lumMod val="75000"/>
                  </a:schemeClr>
                </a:solidFill>
                <a:latin typeface="Palatino Linotype" pitchFamily="18" charset="0"/>
              </a:rPr>
              <a:t>existing </a:t>
            </a:r>
            <a:r>
              <a:rPr lang="en-US" sz="2000" b="1" i="1" u="sng" dirty="0" smtClean="0">
                <a:solidFill>
                  <a:schemeClr val="bg1">
                    <a:lumMod val="75000"/>
                  </a:schemeClr>
                </a:solidFill>
                <a:latin typeface="Palatino Linotype" pitchFamily="18" charset="0"/>
              </a:rPr>
              <a:t>condos</a:t>
            </a:r>
          </a:p>
          <a:p>
            <a:pPr marL="114300" indent="0" eaLnBrk="1" fontAlgn="auto" hangingPunct="1">
              <a:spcAft>
                <a:spcPts val="0"/>
              </a:spcAft>
              <a:buFont typeface="Arial" charset="0"/>
              <a:buNone/>
              <a:defRPr/>
            </a:pPr>
            <a:r>
              <a:rPr lang="en-US" sz="1600" dirty="0">
                <a:solidFill>
                  <a:schemeClr val="accent4">
                    <a:lumMod val="10000"/>
                  </a:schemeClr>
                </a:solidFill>
                <a:latin typeface="Palatino Linotype" pitchFamily="18" charset="0"/>
              </a:rPr>
              <a:t>Was the document drafted well and according the Act? Does it make sense? Are there conflicting definitions? Do the declaration and bylaws line up well or have conflicting </a:t>
            </a:r>
            <a:r>
              <a:rPr lang="en-US" sz="1600" dirty="0" smtClean="0">
                <a:solidFill>
                  <a:schemeClr val="accent4">
                    <a:lumMod val="10000"/>
                  </a:schemeClr>
                </a:solidFill>
                <a:latin typeface="Palatino Linotype" pitchFamily="18" charset="0"/>
              </a:rPr>
              <a:t>provisions. </a:t>
            </a:r>
          </a:p>
          <a:p>
            <a:pPr eaLnBrk="1" fontAlgn="auto" hangingPunct="1">
              <a:spcAft>
                <a:spcPts val="0"/>
              </a:spcAft>
              <a:buFont typeface="Arial" pitchFamily="34" charset="0"/>
              <a:buChar char="•"/>
              <a:defRPr/>
            </a:pPr>
            <a:endParaRPr lang="en-US" sz="800" dirty="0" smtClean="0">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en-US" sz="2000" b="1" i="1" u="sng" dirty="0" smtClean="0">
                <a:solidFill>
                  <a:schemeClr val="bg1">
                    <a:lumMod val="75000"/>
                  </a:schemeClr>
                </a:solidFill>
                <a:latin typeface="Palatino Linotype" pitchFamily="18" charset="0"/>
              </a:rPr>
              <a:t>Board</a:t>
            </a:r>
          </a:p>
          <a:p>
            <a:pPr marL="114300" indent="0" algn="just" eaLnBrk="1" fontAlgn="auto" hangingPunct="1">
              <a:spcAft>
                <a:spcPts val="0"/>
              </a:spcAft>
              <a:buFont typeface="Arial" charset="0"/>
              <a:buNone/>
              <a:defRPr/>
            </a:pPr>
            <a:r>
              <a:rPr lang="en-US" sz="1600" dirty="0" smtClean="0">
                <a:solidFill>
                  <a:schemeClr val="accent4">
                    <a:lumMod val="10000"/>
                  </a:schemeClr>
                </a:solidFill>
                <a:latin typeface="Palatino Linotype" pitchFamily="18" charset="0"/>
              </a:rPr>
              <a:t>What </a:t>
            </a:r>
            <a:r>
              <a:rPr lang="en-US" sz="1600" dirty="0">
                <a:solidFill>
                  <a:schemeClr val="accent4">
                    <a:lumMod val="10000"/>
                  </a:schemeClr>
                </a:solidFill>
                <a:latin typeface="Palatino Linotype" pitchFamily="18" charset="0"/>
              </a:rPr>
              <a:t>type of board are you working with? A strong, informed, detail-oriented board or one that is a proxy for developer and that does not have the community’s best interest at heart</a:t>
            </a:r>
            <a:r>
              <a:rPr lang="en-US" sz="1600" dirty="0" smtClean="0">
                <a:solidFill>
                  <a:schemeClr val="accent4">
                    <a:lumMod val="10000"/>
                  </a:schemeClr>
                </a:solidFill>
                <a:latin typeface="Palatino Linotype" pitchFamily="18" charset="0"/>
              </a:rPr>
              <a:t>?</a:t>
            </a:r>
          </a:p>
          <a:p>
            <a:pPr eaLnBrk="1" fontAlgn="auto" hangingPunct="1">
              <a:spcAft>
                <a:spcPts val="0"/>
              </a:spcAft>
              <a:buFont typeface="Arial" pitchFamily="34" charset="0"/>
              <a:buChar char="•"/>
              <a:defRPr/>
            </a:pPr>
            <a:endParaRPr lang="en-US" sz="800" dirty="0">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en-US" sz="1800" b="1" i="1" u="sng" dirty="0" smtClean="0">
                <a:solidFill>
                  <a:schemeClr val="bg1">
                    <a:lumMod val="75000"/>
                  </a:schemeClr>
                </a:solidFill>
                <a:latin typeface="Palatino Linotype" pitchFamily="18" charset="0"/>
              </a:rPr>
              <a:t>Major </a:t>
            </a:r>
            <a:r>
              <a:rPr lang="en-US" sz="1800" b="1" i="1" u="sng" dirty="0">
                <a:solidFill>
                  <a:schemeClr val="bg1">
                    <a:lumMod val="75000"/>
                  </a:schemeClr>
                </a:solidFill>
                <a:latin typeface="Palatino Linotype" pitchFamily="18" charset="0"/>
              </a:rPr>
              <a:t>issue(s) </a:t>
            </a:r>
            <a:endParaRPr lang="en-US" sz="1400" dirty="0" smtClean="0">
              <a:solidFill>
                <a:schemeClr val="bg1">
                  <a:lumMod val="75000"/>
                </a:schemeClr>
              </a:solidFill>
              <a:latin typeface="Palatino Linotype" pitchFamily="18" charset="0"/>
            </a:endParaRPr>
          </a:p>
          <a:p>
            <a:pPr marL="628650" indent="0" algn="just" eaLnBrk="1" fontAlgn="auto" hangingPunct="1">
              <a:spcAft>
                <a:spcPts val="0"/>
              </a:spcAft>
              <a:buFont typeface="Arial" charset="0"/>
              <a:buNone/>
              <a:defRPr/>
            </a:pPr>
            <a:r>
              <a:rPr lang="en-US" sz="1600" dirty="0" smtClean="0">
                <a:solidFill>
                  <a:schemeClr val="accent4">
                    <a:lumMod val="10000"/>
                  </a:schemeClr>
                </a:solidFill>
                <a:latin typeface="Palatino Linotype" pitchFamily="18" charset="0"/>
              </a:rPr>
              <a:t>What </a:t>
            </a:r>
            <a:r>
              <a:rPr lang="en-US" sz="1600" dirty="0">
                <a:solidFill>
                  <a:schemeClr val="accent4">
                    <a:lumMod val="10000"/>
                  </a:schemeClr>
                </a:solidFill>
                <a:latin typeface="Palatino Linotype" pitchFamily="18" charset="0"/>
              </a:rPr>
              <a:t>is driving this project? Does the association have trouble collecting assessments? Is someone trying to create a new condo? </a:t>
            </a: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8C56BF6E-4FBF-4EC1-B137-38D8F65DEA6E}" type="slidenum">
              <a:rPr lang="en-US" smtClean="0"/>
              <a:pPr>
                <a:defRPr/>
              </a:pPr>
              <a:t>25</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eaLnBrk="1" fontAlgn="auto" hangingPunct="1">
              <a:spcAft>
                <a:spcPts val="0"/>
              </a:spcAft>
              <a:defRPr/>
            </a:pPr>
            <a:r>
              <a:rPr lang="en-US" sz="2800" b="1" i="1" u="sng" dirty="0" smtClean="0">
                <a:solidFill>
                  <a:schemeClr val="bg2">
                    <a:lumMod val="20000"/>
                    <a:lumOff val="80000"/>
                  </a:schemeClr>
                </a:solidFill>
                <a:latin typeface="Palatino Linotype" pitchFamily="18" charset="0"/>
              </a:rPr>
              <a:t>Starting </a:t>
            </a:r>
            <a:r>
              <a:rPr lang="en-US" sz="2800" b="1" i="1" u="sng" dirty="0">
                <a:solidFill>
                  <a:schemeClr val="bg2">
                    <a:lumMod val="20000"/>
                    <a:lumOff val="80000"/>
                  </a:schemeClr>
                </a:solidFill>
                <a:latin typeface="Palatino Linotype" pitchFamily="18" charset="0"/>
              </a:rPr>
              <a:t>the document; </a:t>
            </a:r>
            <a:r>
              <a:rPr lang="en-US" sz="2800" b="1" i="1" u="sng" dirty="0" smtClean="0">
                <a:solidFill>
                  <a:schemeClr val="bg2">
                    <a:lumMod val="20000"/>
                    <a:lumOff val="80000"/>
                  </a:schemeClr>
                </a:solidFill>
                <a:latin typeface="Palatino Linotype" pitchFamily="18" charset="0"/>
              </a:rPr>
              <a:t>Choosing </a:t>
            </a:r>
            <a:r>
              <a:rPr lang="en-US" sz="2800" b="1" i="1" u="sng" dirty="0">
                <a:solidFill>
                  <a:schemeClr val="bg2">
                    <a:lumMod val="20000"/>
                    <a:lumOff val="80000"/>
                  </a:schemeClr>
                </a:solidFill>
                <a:latin typeface="Palatino Linotype" pitchFamily="18" charset="0"/>
              </a:rPr>
              <a:t>the </a:t>
            </a:r>
            <a:r>
              <a:rPr lang="en-US" sz="2800" b="1" i="1" u="sng" dirty="0" smtClean="0">
                <a:solidFill>
                  <a:schemeClr val="bg2">
                    <a:lumMod val="20000"/>
                    <a:lumOff val="80000"/>
                  </a:schemeClr>
                </a:solidFill>
                <a:latin typeface="Palatino Linotype" pitchFamily="18" charset="0"/>
              </a:rPr>
              <a:t>Right Form</a:t>
            </a:r>
            <a:endParaRPr lang="en-US" sz="28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838200" y="1143000"/>
            <a:ext cx="7848600" cy="5334000"/>
          </a:xfrm>
        </p:spPr>
        <p:txBody>
          <a:bodyPr rtlCol="0">
            <a:normAutofit lnSpcReduction="10000"/>
          </a:bodyPr>
          <a:lstStyle/>
          <a:p>
            <a:pPr marL="114300" indent="0" algn="ctr" eaLnBrk="1" fontAlgn="auto" hangingPunct="1">
              <a:spcAft>
                <a:spcPts val="0"/>
              </a:spcAft>
              <a:buFont typeface="Arial" charset="0"/>
              <a:buNone/>
              <a:defRPr/>
            </a:pPr>
            <a:r>
              <a:rPr lang="en-US" sz="1600" b="1" dirty="0" smtClean="0">
                <a:latin typeface="Palatino Linotype" pitchFamily="18" charset="0"/>
              </a:rPr>
              <a:t>There </a:t>
            </a:r>
            <a:r>
              <a:rPr lang="en-US" sz="1600" b="1" dirty="0">
                <a:latin typeface="Palatino Linotype" pitchFamily="18" charset="0"/>
              </a:rPr>
              <a:t>are many things to consider when starting to draft for a new condo or amending an existing </a:t>
            </a:r>
            <a:r>
              <a:rPr lang="en-US" sz="1600" b="1" dirty="0" smtClean="0">
                <a:latin typeface="Palatino Linotype" pitchFamily="18" charset="0"/>
              </a:rPr>
              <a:t>declaration</a:t>
            </a:r>
            <a:r>
              <a:rPr lang="en-US" sz="1600" b="1" dirty="0">
                <a:latin typeface="Palatino Linotype" pitchFamily="18" charset="0"/>
              </a:rPr>
              <a:t>.  </a:t>
            </a:r>
            <a:r>
              <a:rPr lang="en-US" sz="1600" b="1" dirty="0" smtClean="0">
                <a:latin typeface="Palatino Linotype" pitchFamily="18" charset="0"/>
              </a:rPr>
              <a:t> </a:t>
            </a:r>
          </a:p>
          <a:p>
            <a:pPr marL="114300" indent="0" eaLnBrk="1" fontAlgn="auto" hangingPunct="1">
              <a:spcAft>
                <a:spcPts val="0"/>
              </a:spcAft>
              <a:buFont typeface="Arial" charset="0"/>
              <a:buNone/>
              <a:defRPr/>
            </a:pPr>
            <a:endParaRPr lang="en-US" sz="800" b="1" i="1" u="sng" dirty="0" smtClean="0">
              <a:solidFill>
                <a:schemeClr val="bg1">
                  <a:lumMod val="75000"/>
                </a:schemeClr>
              </a:solidFill>
              <a:latin typeface="Palatino Linotype" pitchFamily="18" charset="0"/>
            </a:endParaRPr>
          </a:p>
          <a:p>
            <a:pPr marL="114300" indent="0" algn="ctr" eaLnBrk="1" fontAlgn="auto" hangingPunct="1">
              <a:spcAft>
                <a:spcPts val="0"/>
              </a:spcAft>
              <a:buFont typeface="Arial" charset="0"/>
              <a:buNone/>
              <a:defRPr/>
            </a:pPr>
            <a:r>
              <a:rPr lang="en-US" sz="2000" b="1" i="1" u="sng" dirty="0" smtClean="0">
                <a:solidFill>
                  <a:schemeClr val="bg1">
                    <a:lumMod val="75000"/>
                  </a:schemeClr>
                </a:solidFill>
                <a:latin typeface="Palatino Linotype" pitchFamily="18" charset="0"/>
              </a:rPr>
              <a:t>Defined Terms</a:t>
            </a:r>
            <a:endParaRPr lang="en-US" sz="2000" b="1" i="1" u="sng" dirty="0">
              <a:solidFill>
                <a:schemeClr val="bg1">
                  <a:lumMod val="75000"/>
                </a:schemeClr>
              </a:solidFill>
              <a:latin typeface="Palatino Linotype" pitchFamily="18" charset="0"/>
            </a:endParaRPr>
          </a:p>
          <a:p>
            <a:pPr marL="114300" indent="0" eaLnBrk="1" fontAlgn="auto" hangingPunct="1">
              <a:spcAft>
                <a:spcPts val="0"/>
              </a:spcAft>
              <a:buFont typeface="Arial" charset="0"/>
              <a:buNone/>
              <a:defRPr/>
            </a:pPr>
            <a:r>
              <a:rPr lang="en-US" sz="1600" dirty="0">
                <a:latin typeface="Palatino Linotype" pitchFamily="18" charset="0"/>
              </a:rPr>
              <a:t>There are terms in your form that are statutorily-mandated (e.g., common elements, common expenses, unit, association) but you can add those non-statutory terms that are helpful to describe things like party walls, percentage interest or certain limited common </a:t>
            </a:r>
            <a:r>
              <a:rPr lang="en-US" sz="1600" dirty="0" smtClean="0">
                <a:latin typeface="Palatino Linotype" pitchFamily="18" charset="0"/>
              </a:rPr>
              <a:t>elements.</a:t>
            </a:r>
          </a:p>
          <a:p>
            <a:pPr marL="114300" indent="0" eaLnBrk="1" fontAlgn="auto" hangingPunct="1">
              <a:spcAft>
                <a:spcPts val="0"/>
              </a:spcAft>
              <a:buFont typeface="Arial" charset="0"/>
              <a:buNone/>
              <a:defRPr/>
            </a:pPr>
            <a:endParaRPr lang="en-US" sz="800" b="1" i="1" u="sng" dirty="0" smtClean="0">
              <a:solidFill>
                <a:schemeClr val="bg1">
                  <a:lumMod val="75000"/>
                </a:schemeClr>
              </a:solidFill>
              <a:latin typeface="Palatino Linotype" pitchFamily="18" charset="0"/>
            </a:endParaRPr>
          </a:p>
          <a:p>
            <a:pPr marL="114300" indent="0" algn="ctr" eaLnBrk="1" fontAlgn="auto" hangingPunct="1">
              <a:spcAft>
                <a:spcPts val="0"/>
              </a:spcAft>
              <a:buFont typeface="Arial" charset="0"/>
              <a:buNone/>
              <a:defRPr/>
            </a:pPr>
            <a:r>
              <a:rPr lang="en-US" sz="2000" b="1" i="1" u="sng" dirty="0" smtClean="0">
                <a:solidFill>
                  <a:schemeClr val="bg1">
                    <a:lumMod val="75000"/>
                  </a:schemeClr>
                </a:solidFill>
                <a:latin typeface="Palatino Linotype" pitchFamily="18" charset="0"/>
              </a:rPr>
              <a:t>Amendments</a:t>
            </a:r>
            <a:endParaRPr lang="en-US" sz="2000" b="1" i="1" u="sng" dirty="0">
              <a:solidFill>
                <a:schemeClr val="bg1">
                  <a:lumMod val="75000"/>
                </a:schemeClr>
              </a:solidFill>
              <a:latin typeface="Palatino Linotype" pitchFamily="18" charset="0"/>
            </a:endParaRPr>
          </a:p>
          <a:p>
            <a:pPr marL="114300" indent="0" eaLnBrk="1" fontAlgn="auto" hangingPunct="1">
              <a:spcAft>
                <a:spcPts val="0"/>
              </a:spcAft>
              <a:buFont typeface="Arial" charset="0"/>
              <a:buNone/>
              <a:defRPr/>
            </a:pPr>
            <a:r>
              <a:rPr lang="en-US" sz="1600" dirty="0" smtClean="0">
                <a:latin typeface="Palatino Linotype" pitchFamily="18" charset="0"/>
              </a:rPr>
              <a:t>If </a:t>
            </a:r>
            <a:r>
              <a:rPr lang="en-US" sz="1600" dirty="0">
                <a:latin typeface="Palatino Linotype" pitchFamily="18" charset="0"/>
              </a:rPr>
              <a:t>doing an amendment, do a title search to see if there are prior amendments and how they may have altered the original recorded </a:t>
            </a:r>
            <a:r>
              <a:rPr lang="en-US" sz="1600" dirty="0" smtClean="0">
                <a:latin typeface="Palatino Linotype" pitchFamily="18" charset="0"/>
              </a:rPr>
              <a:t>declaration.</a:t>
            </a:r>
          </a:p>
          <a:p>
            <a:pPr eaLnBrk="1" fontAlgn="auto" hangingPunct="1">
              <a:spcAft>
                <a:spcPts val="0"/>
              </a:spcAft>
              <a:buFont typeface="Arial" pitchFamily="34" charset="0"/>
              <a:buChar char="•"/>
              <a:defRPr/>
            </a:pPr>
            <a:endParaRPr lang="en-US" sz="800" dirty="0">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en-US" sz="2000" b="1" i="1" u="sng" dirty="0">
                <a:solidFill>
                  <a:schemeClr val="bg1">
                    <a:lumMod val="75000"/>
                  </a:schemeClr>
                </a:solidFill>
                <a:latin typeface="Palatino Linotype" pitchFamily="18" charset="0"/>
              </a:rPr>
              <a:t>Declarant rights </a:t>
            </a:r>
          </a:p>
          <a:p>
            <a:pPr marL="114300" indent="0" eaLnBrk="1" fontAlgn="auto" hangingPunct="1">
              <a:spcAft>
                <a:spcPts val="0"/>
              </a:spcAft>
              <a:buClr>
                <a:srgbClr val="A9A57C"/>
              </a:buClr>
              <a:buFont typeface="Arial" charset="0"/>
              <a:buNone/>
              <a:defRPr/>
            </a:pPr>
            <a:r>
              <a:rPr lang="en-US" sz="1600" dirty="0">
                <a:solidFill>
                  <a:srgbClr val="2F2B20"/>
                </a:solidFill>
                <a:latin typeface="Palatino Linotype" pitchFamily="18" charset="0"/>
                <a:ea typeface="Calibri"/>
              </a:rPr>
              <a:t>For existing condos being amended, is the developer still in the picture and if </a:t>
            </a:r>
            <a:r>
              <a:rPr lang="en-US" sz="1600" dirty="0" smtClean="0">
                <a:solidFill>
                  <a:srgbClr val="2F2B20"/>
                </a:solidFill>
                <a:latin typeface="Palatino Linotype" pitchFamily="18" charset="0"/>
                <a:ea typeface="Calibri"/>
              </a:rPr>
              <a:t>not, </a:t>
            </a:r>
            <a:r>
              <a:rPr lang="en-US" sz="1600" dirty="0">
                <a:solidFill>
                  <a:srgbClr val="2F2B20"/>
                </a:solidFill>
                <a:latin typeface="Palatino Linotype" pitchFamily="18" charset="0"/>
                <a:ea typeface="Calibri"/>
              </a:rPr>
              <a:t>has been a </a:t>
            </a:r>
            <a:r>
              <a:rPr lang="en-US" sz="1600" dirty="0" smtClean="0">
                <a:solidFill>
                  <a:srgbClr val="2F2B20"/>
                </a:solidFill>
                <a:latin typeface="Palatino Linotype" pitchFamily="18" charset="0"/>
                <a:ea typeface="Calibri"/>
              </a:rPr>
              <a:t>turnover or transition, </a:t>
            </a:r>
            <a:r>
              <a:rPr lang="en-US" sz="1600" dirty="0">
                <a:solidFill>
                  <a:srgbClr val="2F2B20"/>
                </a:solidFill>
                <a:latin typeface="Palatino Linotype" pitchFamily="18" charset="0"/>
                <a:ea typeface="Calibri"/>
              </a:rPr>
              <a:t>was it done correctly including deeding of the common elements to the association? </a:t>
            </a:r>
            <a:endParaRPr lang="en-US" sz="1600" dirty="0" smtClean="0">
              <a:latin typeface="Palatino Linotype" pitchFamily="18" charset="0"/>
            </a:endParaRPr>
          </a:p>
          <a:p>
            <a:pPr eaLnBrk="1" fontAlgn="auto" hangingPunct="1">
              <a:spcAft>
                <a:spcPts val="0"/>
              </a:spcAft>
              <a:buFont typeface="Arial" pitchFamily="34" charset="0"/>
              <a:buChar char="•"/>
              <a:defRPr/>
            </a:pPr>
            <a:endParaRPr lang="en-US" sz="800" dirty="0">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en-US" sz="2000" b="1" i="1" u="sng" dirty="0" smtClean="0">
                <a:solidFill>
                  <a:schemeClr val="bg1">
                    <a:lumMod val="75000"/>
                  </a:schemeClr>
                </a:solidFill>
                <a:latin typeface="Palatino Linotype" pitchFamily="18" charset="0"/>
              </a:rPr>
              <a:t>How to Allocate Percentage Interests</a:t>
            </a:r>
            <a:endParaRPr lang="en-US" sz="2000" b="1" i="1" u="sng" dirty="0">
              <a:solidFill>
                <a:schemeClr val="bg1">
                  <a:lumMod val="75000"/>
                </a:schemeClr>
              </a:solidFill>
              <a:latin typeface="Palatino Linotype" pitchFamily="18" charset="0"/>
            </a:endParaRPr>
          </a:p>
          <a:p>
            <a:pPr marL="571500" indent="0" eaLnBrk="1" fontAlgn="auto" hangingPunct="1">
              <a:spcAft>
                <a:spcPts val="0"/>
              </a:spcAft>
              <a:buFont typeface="Arial" charset="0"/>
              <a:buNone/>
              <a:defRPr/>
            </a:pPr>
            <a:r>
              <a:rPr lang="en-US" sz="1600" dirty="0">
                <a:latin typeface="Palatino Linotype" pitchFamily="18" charset="0"/>
              </a:rPr>
              <a:t>It is usually based on the size of the unit (i.e., square footage), which is the recommended method, but can be done in other ways if </a:t>
            </a:r>
            <a:r>
              <a:rPr lang="en-US" sz="1600" dirty="0" smtClean="0">
                <a:latin typeface="Palatino Linotype" pitchFamily="18" charset="0"/>
              </a:rPr>
              <a:t>desired.</a:t>
            </a:r>
          </a:p>
          <a:p>
            <a:pPr eaLnBrk="1" fontAlgn="auto" hangingPunct="1">
              <a:spcAft>
                <a:spcPts val="0"/>
              </a:spcAft>
              <a:buFont typeface="Arial" pitchFamily="34" charset="0"/>
              <a:buChar char="•"/>
              <a:defRPr/>
            </a:pPr>
            <a:endParaRPr lang="en-US" sz="800" dirty="0">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1C3E8B0A-9B44-4756-A2B9-7536690A2A1B}" type="slidenum">
              <a:rPr lang="en-US" smtClean="0"/>
              <a:pPr>
                <a:defRPr/>
              </a:pPr>
              <a:t>26</a:t>
            </a:fld>
            <a:endParaRPr lang="en-US" dirty="0"/>
          </a:p>
        </p:txBody>
      </p:sp>
      <p:sp>
        <p:nvSpPr>
          <p:cNvPr id="8" name="TextBox 7"/>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Communication With Client During </a:t>
            </a:r>
            <a:br>
              <a:rPr lang="en-US" sz="3200" b="1" i="1" u="sng" dirty="0" smtClean="0">
                <a:solidFill>
                  <a:schemeClr val="bg2">
                    <a:lumMod val="20000"/>
                    <a:lumOff val="80000"/>
                  </a:schemeClr>
                </a:solidFill>
                <a:latin typeface="Palatino Linotype" pitchFamily="18" charset="0"/>
              </a:rPr>
            </a:br>
            <a:r>
              <a:rPr lang="en-US" sz="3200" b="1" i="1" u="sng" dirty="0" smtClean="0">
                <a:solidFill>
                  <a:schemeClr val="bg2">
                    <a:lumMod val="20000"/>
                    <a:lumOff val="80000"/>
                  </a:schemeClr>
                </a:solidFill>
                <a:latin typeface="Palatino Linotype" pitchFamily="18" charset="0"/>
              </a:rPr>
              <a:t>The Drafting Process</a:t>
            </a:r>
            <a:endParaRPr lang="en-US" sz="3200" b="1" i="1" u="sng" dirty="0">
              <a:solidFill>
                <a:schemeClr val="bg2">
                  <a:lumMod val="20000"/>
                  <a:lumOff val="80000"/>
                </a:schemeClr>
              </a:solidFill>
              <a:latin typeface="Palatino Linotype" pitchFamily="18" charset="0"/>
            </a:endParaRPr>
          </a:p>
        </p:txBody>
      </p:sp>
      <p:sp>
        <p:nvSpPr>
          <p:cNvPr id="29699" name="Content Placeholder 2"/>
          <p:cNvSpPr>
            <a:spLocks noGrp="1"/>
          </p:cNvSpPr>
          <p:nvPr>
            <p:ph idx="1"/>
          </p:nvPr>
        </p:nvSpPr>
        <p:spPr>
          <a:xfrm>
            <a:off x="762000" y="1600200"/>
            <a:ext cx="7924800" cy="4038600"/>
          </a:xfrm>
        </p:spPr>
        <p:txBody>
          <a:bodyPr/>
          <a:lstStyle/>
          <a:p>
            <a:pPr eaLnBrk="1" hangingPunct="1"/>
            <a:r>
              <a:rPr lang="en-US" sz="1600" dirty="0" smtClean="0">
                <a:latin typeface="Palatino Linotype" pitchFamily="18" charset="0"/>
              </a:rPr>
              <a:t>Communication is key!</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You want to be sure you are not drafting for yourself or that it becomes a law school project.</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The Board likely has a budget and the expectation that it will cost less and take less time than the lawyers know it will.</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 Manage expectations and keep in touch with the client frequently and share problems that arise (e.g., with defects discovered in title or that changes requested by the Board will add to the cost).</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Remember who is your client.</a:t>
            </a:r>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6C5A3335-2894-477C-B4AC-C5235678C0D7}" type="slidenum">
              <a:rPr lang="en-US" smtClean="0"/>
              <a:pPr>
                <a:defRPr/>
              </a:pPr>
              <a:t>27</a:t>
            </a:fld>
            <a:endParaRPr lang="en-US" dirty="0"/>
          </a:p>
        </p:txBody>
      </p:sp>
      <p:sp>
        <p:nvSpPr>
          <p:cNvPr id="7" name="TextBox 6"/>
          <p:cNvSpPr txBox="1"/>
          <p:nvPr/>
        </p:nvSpPr>
        <p:spPr>
          <a:xfrm>
            <a:off x="3124200" y="6400800"/>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36638"/>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Key items in Governing </a:t>
            </a:r>
            <a:r>
              <a:rPr lang="en-US" sz="3200" b="1" i="1" u="sng" dirty="0">
                <a:solidFill>
                  <a:schemeClr val="bg2">
                    <a:lumMod val="20000"/>
                    <a:lumOff val="80000"/>
                  </a:schemeClr>
                </a:solidFill>
                <a:latin typeface="Palatino Linotype" pitchFamily="18" charset="0"/>
              </a:rPr>
              <a:t>D</a:t>
            </a:r>
            <a:r>
              <a:rPr lang="en-US" sz="3200" b="1" i="1" u="sng" dirty="0" smtClean="0">
                <a:solidFill>
                  <a:schemeClr val="bg2">
                    <a:lumMod val="20000"/>
                    <a:lumOff val="80000"/>
                  </a:schemeClr>
                </a:solidFill>
                <a:latin typeface="Palatino Linotype" pitchFamily="18" charset="0"/>
              </a:rPr>
              <a:t>ocuments to Consider or Include</a:t>
            </a:r>
            <a:endParaRPr lang="en-US" sz="32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838200" y="1524000"/>
            <a:ext cx="7924800" cy="4343400"/>
          </a:xfrm>
        </p:spPr>
        <p:txBody>
          <a:bodyPr rtlCol="0">
            <a:normAutofit/>
          </a:bodyPr>
          <a:lstStyle/>
          <a:p>
            <a:pPr eaLnBrk="1" fontAlgn="auto" hangingPunct="1">
              <a:spcAft>
                <a:spcPts val="0"/>
              </a:spcAft>
              <a:buFont typeface="Arial" pitchFamily="34" charset="0"/>
              <a:buChar char="•"/>
              <a:defRPr/>
            </a:pPr>
            <a:r>
              <a:rPr lang="en-US" sz="1600" dirty="0">
                <a:latin typeface="Palatino Linotype" pitchFamily="18" charset="0"/>
              </a:rPr>
              <a:t>Powers of the board </a:t>
            </a:r>
          </a:p>
          <a:p>
            <a:pPr eaLnBrk="1" fontAlgn="auto" hangingPunct="1">
              <a:spcAft>
                <a:spcPts val="0"/>
              </a:spcAft>
              <a:buFont typeface="Arial" pitchFamily="34" charset="0"/>
              <a:buChar char="•"/>
              <a:defRPr/>
            </a:pPr>
            <a:r>
              <a:rPr lang="en-US" sz="1600" dirty="0">
                <a:latin typeface="Palatino Linotype" pitchFamily="18" charset="0"/>
              </a:rPr>
              <a:t>Assessments/Budget/Reserves/Audit powers </a:t>
            </a:r>
          </a:p>
          <a:p>
            <a:pPr eaLnBrk="1" fontAlgn="auto" hangingPunct="1">
              <a:spcAft>
                <a:spcPts val="0"/>
              </a:spcAft>
              <a:buFont typeface="Arial" pitchFamily="34" charset="0"/>
              <a:buChar char="•"/>
              <a:defRPr/>
            </a:pPr>
            <a:r>
              <a:rPr lang="en-US" sz="1600" dirty="0">
                <a:latin typeface="Palatino Linotype" pitchFamily="18" charset="0"/>
              </a:rPr>
              <a:t>Insurance requirements </a:t>
            </a:r>
          </a:p>
          <a:p>
            <a:pPr eaLnBrk="1" fontAlgn="auto" hangingPunct="1">
              <a:spcAft>
                <a:spcPts val="0"/>
              </a:spcAft>
              <a:buFont typeface="Arial" pitchFamily="34" charset="0"/>
              <a:buChar char="•"/>
              <a:defRPr/>
            </a:pPr>
            <a:r>
              <a:rPr lang="en-US" sz="1600" dirty="0">
                <a:latin typeface="Palatino Linotype" pitchFamily="18" charset="0"/>
              </a:rPr>
              <a:t>Leasing restrictions </a:t>
            </a:r>
          </a:p>
          <a:p>
            <a:pPr eaLnBrk="1" fontAlgn="auto" hangingPunct="1">
              <a:spcAft>
                <a:spcPts val="0"/>
              </a:spcAft>
              <a:buFont typeface="Arial" pitchFamily="34" charset="0"/>
              <a:buChar char="•"/>
              <a:defRPr/>
            </a:pPr>
            <a:r>
              <a:rPr lang="en-US" sz="1600" dirty="0">
                <a:latin typeface="Palatino Linotype" pitchFamily="18" charset="0"/>
              </a:rPr>
              <a:t>Plats and Plans </a:t>
            </a:r>
            <a:endParaRPr lang="en-US" dirty="0" smtClean="0"/>
          </a:p>
          <a:p>
            <a:pPr marL="114300" indent="0" algn="ctr" eaLnBrk="1" fontAlgn="auto" hangingPunct="1">
              <a:spcAft>
                <a:spcPts val="0"/>
              </a:spcAft>
              <a:buFont typeface="Arial" pitchFamily="34" charset="0"/>
              <a:buNone/>
              <a:defRPr/>
            </a:pPr>
            <a:endParaRPr lang="en-US" sz="1600" dirty="0" smtClean="0">
              <a:latin typeface="Palatino Linotype" pitchFamily="18" charset="0"/>
            </a:endParaRPr>
          </a:p>
          <a:p>
            <a:pPr marL="114300" indent="0" algn="ctr" eaLnBrk="1" fontAlgn="auto" hangingPunct="1">
              <a:spcAft>
                <a:spcPts val="0"/>
              </a:spcAft>
              <a:buFont typeface="Arial" pitchFamily="34" charset="0"/>
              <a:buNone/>
              <a:defRPr/>
            </a:pPr>
            <a:r>
              <a:rPr lang="en-US" sz="2000" b="1" i="1" u="sng" dirty="0">
                <a:solidFill>
                  <a:schemeClr val="bg1">
                    <a:lumMod val="75000"/>
                  </a:schemeClr>
                </a:solidFill>
                <a:latin typeface="Palatino Linotype" pitchFamily="18" charset="0"/>
              </a:rPr>
              <a:t>Bylaws and Rules and Regulations </a:t>
            </a:r>
            <a:endParaRPr lang="en-US" sz="2000" b="1" i="1" u="sng" dirty="0" smtClean="0">
              <a:solidFill>
                <a:schemeClr val="bg1">
                  <a:lumMod val="75000"/>
                </a:schemeClr>
              </a:solidFill>
              <a:latin typeface="Palatino Linotype" pitchFamily="18" charset="0"/>
            </a:endParaRPr>
          </a:p>
          <a:p>
            <a:pPr marL="114300" indent="0" algn="ctr" eaLnBrk="1" fontAlgn="auto" hangingPunct="1">
              <a:spcAft>
                <a:spcPts val="0"/>
              </a:spcAft>
              <a:buFont typeface="Arial" pitchFamily="34" charset="0"/>
              <a:buNone/>
              <a:defRPr/>
            </a:pPr>
            <a:endParaRPr lang="en-US" sz="800" b="1" i="1" u="sng" dirty="0">
              <a:solidFill>
                <a:schemeClr val="tx2"/>
              </a:solidFill>
              <a:latin typeface="Palatino Linotype" pitchFamily="18" charset="0"/>
            </a:endParaRPr>
          </a:p>
          <a:p>
            <a:pPr marL="114300" indent="0" eaLnBrk="1" fontAlgn="auto" hangingPunct="1">
              <a:spcAft>
                <a:spcPts val="0"/>
              </a:spcAft>
              <a:buFont typeface="Arial" pitchFamily="34" charset="0"/>
              <a:buNone/>
              <a:defRPr/>
            </a:pPr>
            <a:r>
              <a:rPr lang="en-US" sz="1600" dirty="0">
                <a:latin typeface="Palatino Linotype" pitchFamily="18" charset="0"/>
              </a:rPr>
              <a:t>G</a:t>
            </a:r>
            <a:r>
              <a:rPr lang="en-US" sz="1600" dirty="0" smtClean="0">
                <a:latin typeface="Palatino Linotype" pitchFamily="18" charset="0"/>
              </a:rPr>
              <a:t>overning </a:t>
            </a:r>
            <a:r>
              <a:rPr lang="en-US" sz="1600" dirty="0">
                <a:latin typeface="Palatino Linotype" pitchFamily="18" charset="0"/>
              </a:rPr>
              <a:t>documents, while not recorded, need to be addressed and should be drafted concurrently with the declaration. They need to line up and be consistent with the declaration and not conflict with or override </a:t>
            </a:r>
            <a:r>
              <a:rPr lang="en-US" sz="1600" dirty="0" smtClean="0">
                <a:latin typeface="Palatino Linotype" pitchFamily="18" charset="0"/>
              </a:rPr>
              <a:t>its provisions;  they </a:t>
            </a:r>
            <a:r>
              <a:rPr lang="en-US" sz="1600" dirty="0">
                <a:latin typeface="Palatino Linotype" pitchFamily="18" charset="0"/>
              </a:rPr>
              <a:t>should all work in tandem. Rules and regulations are a great place for leasing restrictions or architectural standards as they can usually be revised by the Board without going through the more burdensome amendment </a:t>
            </a:r>
            <a:r>
              <a:rPr lang="en-US" sz="1600" dirty="0" smtClean="0">
                <a:latin typeface="Palatino Linotype" pitchFamily="18" charset="0"/>
              </a:rPr>
              <a:t>process.</a:t>
            </a:r>
            <a:endParaRPr lang="en-US" sz="1600" dirty="0">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E7227240-5E88-46B4-9B7B-FB340FC91CA5}" type="slidenum">
              <a:rPr lang="en-US" smtClean="0"/>
              <a:pPr>
                <a:defRPr/>
              </a:pPr>
              <a:t>28</a:t>
            </a:fld>
            <a:endParaRPr lang="en-US" dirty="0"/>
          </a:p>
        </p:txBody>
      </p:sp>
      <p:sp>
        <p:nvSpPr>
          <p:cNvPr id="7" name="TextBox 6"/>
          <p:cNvSpPr txBox="1"/>
          <p:nvPr/>
        </p:nvSpPr>
        <p:spPr>
          <a:xfrm>
            <a:off x="33528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Ensuring Age Restrictions Are </a:t>
            </a:r>
            <a:r>
              <a:rPr lang="en-US" sz="3200" b="1" i="1" u="sng" dirty="0">
                <a:solidFill>
                  <a:schemeClr val="bg2">
                    <a:lumMod val="20000"/>
                    <a:lumOff val="80000"/>
                  </a:schemeClr>
                </a:solidFill>
                <a:latin typeface="Palatino Linotype" pitchFamily="18" charset="0"/>
              </a:rPr>
              <a:t>Legal</a:t>
            </a:r>
            <a:endParaRPr lang="en-US" sz="3200" b="1" i="1" u="sng" dirty="0">
              <a:solidFill>
                <a:schemeClr val="bg2">
                  <a:lumMod val="20000"/>
                  <a:lumOff val="80000"/>
                </a:schemeClr>
              </a:solidFill>
              <a:latin typeface="Castellar" pitchFamily="18" charset="0"/>
            </a:endParaRPr>
          </a:p>
        </p:txBody>
      </p:sp>
      <p:sp>
        <p:nvSpPr>
          <p:cNvPr id="31746" name="Content Placeholder 2"/>
          <p:cNvSpPr>
            <a:spLocks noGrp="1"/>
          </p:cNvSpPr>
          <p:nvPr>
            <p:ph idx="1"/>
          </p:nvPr>
        </p:nvSpPr>
        <p:spPr>
          <a:xfrm>
            <a:off x="685800" y="1143000"/>
            <a:ext cx="8001000" cy="4343400"/>
          </a:xfrm>
        </p:spPr>
        <p:txBody>
          <a:bodyPr/>
          <a:lstStyle/>
          <a:p>
            <a:pPr eaLnBrk="1" hangingPunct="1"/>
            <a:r>
              <a:rPr lang="en-US" sz="1600" dirty="0" smtClean="0">
                <a:latin typeface="Palatino Linotype" pitchFamily="18" charset="0"/>
              </a:rPr>
              <a:t>The Housing for Older Persons Act of 1995 (HOPA) amends Title VIII of the Civil Rights Act of 1968 (Fair Housing Act).</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This law states that it is legal for communities to market themselves as “55+”or “age-restricted” provided they maintain that 80 percent of the occupied units are occupied by at least one person who is 55 years of age or older. Assuming, however, the number of people age 55+ in a given community falls below the 80 percent threshold, they could lose their age-restricted status.</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Most 55+ age-restricted active adult communities will place an age-minimum on the residents.</a:t>
            </a:r>
          </a:p>
          <a:p>
            <a:pPr eaLnBrk="1" hangingPunct="1"/>
            <a:endParaRPr lang="en-US" sz="1600" dirty="0" smtClean="0">
              <a:latin typeface="Palatino Linotype" pitchFamily="18" charset="0"/>
            </a:endParaRPr>
          </a:p>
          <a:p>
            <a:pPr eaLnBrk="1" hangingPunct="1"/>
            <a:r>
              <a:rPr lang="en-US" sz="1600" dirty="0" smtClean="0">
                <a:latin typeface="Palatino Linotype" pitchFamily="18" charset="0"/>
              </a:rPr>
              <a:t>In most active adult communities, no one under the age of 19 may reside in the community.  However, at a community’s discretion, the age-minimum may be higher or lower.</a:t>
            </a:r>
          </a:p>
          <a:p>
            <a:pPr eaLnBrk="1" hangingPunct="1"/>
            <a:endParaRPr lang="en-US" sz="1400" dirty="0" smtClean="0">
              <a:latin typeface="Palatino Linotype" pitchFamily="18" charset="0"/>
            </a:endParaRPr>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323B8121-7353-4713-8ACE-78040D3AE657}" type="slidenum">
              <a:rPr lang="en-US" smtClean="0"/>
              <a:pPr>
                <a:defRPr/>
              </a:pPr>
              <a:t>29</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086600" cy="990600"/>
          </a:xfrm>
        </p:spPr>
        <p:txBody>
          <a:bodyPr/>
          <a:lstStyle/>
          <a:p>
            <a:pPr algn="ctr"/>
            <a:r>
              <a:rPr lang="en-US" sz="3200" dirty="0" smtClean="0">
                <a:latin typeface="Palatino Linotype" pitchFamily="18" charset="0"/>
              </a:rPr>
              <a:t>Common Interest Community Data</a:t>
            </a:r>
            <a:endParaRPr lang="en-US" sz="3200" dirty="0">
              <a:latin typeface="Palatino Linotype" pitchFamily="18" charset="0"/>
            </a:endParaRPr>
          </a:p>
        </p:txBody>
      </p:sp>
      <p:sp>
        <p:nvSpPr>
          <p:cNvPr id="3" name="Content Placeholder 2"/>
          <p:cNvSpPr>
            <a:spLocks noGrp="1"/>
          </p:cNvSpPr>
          <p:nvPr>
            <p:ph idx="1"/>
          </p:nvPr>
        </p:nvSpPr>
        <p:spPr>
          <a:xfrm>
            <a:off x="1219200" y="1143000"/>
            <a:ext cx="7086600" cy="5181600"/>
          </a:xfrm>
        </p:spPr>
        <p:txBody>
          <a:bodyPr/>
          <a:lstStyle/>
          <a:p>
            <a:pPr marL="0" indent="0" algn="ctr">
              <a:buNone/>
            </a:pPr>
            <a:r>
              <a:rPr lang="en-US" sz="2400" dirty="0" smtClean="0"/>
              <a:t>Estimated number of U.S. association-governed communities and individual housing units and residents within those communities in 2011</a:t>
            </a:r>
          </a:p>
          <a:p>
            <a:r>
              <a:rPr lang="en-US" sz="2000" dirty="0" smtClean="0"/>
              <a:t>Communities:  314,200</a:t>
            </a:r>
          </a:p>
          <a:p>
            <a:pPr marL="0" indent="0">
              <a:buNone/>
            </a:pPr>
            <a:endParaRPr lang="en-US" sz="2000" dirty="0"/>
          </a:p>
          <a:p>
            <a:r>
              <a:rPr lang="en-US" sz="2000" dirty="0" smtClean="0"/>
              <a:t>Housing Units:  25.1 million</a:t>
            </a:r>
          </a:p>
          <a:p>
            <a:endParaRPr lang="en-US" sz="2000" dirty="0"/>
          </a:p>
          <a:p>
            <a:r>
              <a:rPr lang="en-US" sz="2000" dirty="0" smtClean="0"/>
              <a:t>Residents:  62.3 million</a:t>
            </a:r>
          </a:p>
          <a:p>
            <a:endParaRPr lang="en-US" sz="2000" dirty="0"/>
          </a:p>
          <a:p>
            <a:r>
              <a:rPr lang="en-US" sz="2000" dirty="0" smtClean="0"/>
              <a:t>Planned Communities:  52-55%</a:t>
            </a:r>
          </a:p>
          <a:p>
            <a:endParaRPr lang="en-US" sz="2000" dirty="0"/>
          </a:p>
          <a:p>
            <a:r>
              <a:rPr lang="en-US" sz="2000" dirty="0" smtClean="0"/>
              <a:t>Condominiums:  38-42%</a:t>
            </a:r>
          </a:p>
          <a:p>
            <a:endParaRPr lang="en-US" sz="2000" dirty="0"/>
          </a:p>
          <a:p>
            <a:r>
              <a:rPr lang="en-US" sz="2000" dirty="0" smtClean="0"/>
              <a:t>Cooperatives:  5-7%</a:t>
            </a:r>
          </a:p>
          <a:p>
            <a:endParaRPr lang="en-US" sz="2000" dirty="0"/>
          </a:p>
          <a:p>
            <a:endParaRPr lang="en-US" sz="2000" dirty="0"/>
          </a:p>
        </p:txBody>
      </p:sp>
    </p:spTree>
    <p:extLst>
      <p:ext uri="{BB962C8B-B14F-4D97-AF65-F5344CB8AC3E}">
        <p14:creationId xmlns:p14="http://schemas.microsoft.com/office/powerpoint/2010/main" val="30614673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8001000" cy="6019800"/>
          </a:xfrm>
        </p:spPr>
        <p:txBody>
          <a:bodyPr rtlCol="0">
            <a:normAutofit fontScale="92500" lnSpcReduction="20000"/>
          </a:bodyPr>
          <a:lstStyle/>
          <a:p>
            <a:pPr marL="114300" indent="0" algn="ctr" eaLnBrk="1" fontAlgn="auto" hangingPunct="1">
              <a:spcAft>
                <a:spcPts val="0"/>
              </a:spcAft>
              <a:buFont typeface="Arial" pitchFamily="34" charset="0"/>
              <a:buNone/>
              <a:defRPr/>
            </a:pPr>
            <a:r>
              <a:rPr lang="en-US" sz="3000" b="1" i="1" u="sng" dirty="0">
                <a:solidFill>
                  <a:schemeClr val="bg2">
                    <a:lumMod val="20000"/>
                    <a:lumOff val="80000"/>
                  </a:schemeClr>
                </a:solidFill>
                <a:latin typeface="Palatino Linotype" pitchFamily="18" charset="0"/>
              </a:rPr>
              <a:t>Transfer of Special Declarant R</a:t>
            </a:r>
            <a:r>
              <a:rPr lang="en-US" sz="3000" b="1" i="1" u="sng" dirty="0" smtClean="0">
                <a:solidFill>
                  <a:schemeClr val="bg2">
                    <a:lumMod val="20000"/>
                    <a:lumOff val="80000"/>
                  </a:schemeClr>
                </a:solidFill>
                <a:latin typeface="Palatino Linotype" pitchFamily="18" charset="0"/>
              </a:rPr>
              <a:t>ights</a:t>
            </a:r>
          </a:p>
          <a:p>
            <a:pPr marL="114300" indent="0" algn="ctr" eaLnBrk="1" fontAlgn="auto" hangingPunct="1">
              <a:spcAft>
                <a:spcPts val="0"/>
              </a:spcAft>
              <a:buFont typeface="Arial" pitchFamily="34" charset="0"/>
              <a:buNone/>
              <a:defRPr/>
            </a:pPr>
            <a:endParaRPr lang="en-US" sz="3000" b="1" i="1" u="sng" dirty="0">
              <a:solidFill>
                <a:schemeClr val="tx2"/>
              </a:solidFill>
              <a:latin typeface="Palatino Linotype" pitchFamily="18" charset="0"/>
            </a:endParaRPr>
          </a:p>
          <a:p>
            <a:pPr marL="114300" indent="0" eaLnBrk="1" fontAlgn="auto" hangingPunct="1">
              <a:spcAft>
                <a:spcPts val="0"/>
              </a:spcAft>
              <a:buFont typeface="Arial" pitchFamily="34" charset="0"/>
              <a:buNone/>
              <a:defRPr/>
            </a:pPr>
            <a:r>
              <a:rPr lang="en-US" sz="1700" dirty="0" smtClean="0">
                <a:latin typeface="Palatino Linotype" pitchFamily="18" charset="0"/>
              </a:rPr>
              <a:t>The </a:t>
            </a:r>
            <a:r>
              <a:rPr lang="en-US" sz="1700" dirty="0">
                <a:latin typeface="Palatino Linotype" pitchFamily="18" charset="0"/>
              </a:rPr>
              <a:t>document transferring special declarant rights must specify which rights are being </a:t>
            </a:r>
            <a:r>
              <a:rPr lang="en-US" sz="1700" dirty="0" smtClean="0">
                <a:latin typeface="Palatino Linotype" pitchFamily="18" charset="0"/>
              </a:rPr>
              <a:t>transferred, and </a:t>
            </a:r>
            <a:r>
              <a:rPr lang="en-US" sz="1700" dirty="0">
                <a:latin typeface="Palatino Linotype" pitchFamily="18" charset="0"/>
              </a:rPr>
              <a:t>whether any are being retained by the original declarant, or being </a:t>
            </a:r>
            <a:r>
              <a:rPr lang="en-US" sz="1700" dirty="0" smtClean="0">
                <a:latin typeface="Palatino Linotype" pitchFamily="18" charset="0"/>
              </a:rPr>
              <a:t>shared.</a:t>
            </a:r>
          </a:p>
          <a:p>
            <a:pPr eaLnBrk="1" fontAlgn="auto" hangingPunct="1">
              <a:spcAft>
                <a:spcPts val="0"/>
              </a:spcAft>
              <a:buSzPct val="65000"/>
              <a:buFont typeface="Wingdings" pitchFamily="2" charset="2"/>
              <a:buChar char="§"/>
              <a:defRPr/>
            </a:pPr>
            <a:r>
              <a:rPr lang="en-US" sz="1700" dirty="0" smtClean="0">
                <a:latin typeface="Palatino Linotype" pitchFamily="18" charset="0"/>
              </a:rPr>
              <a:t>The </a:t>
            </a:r>
            <a:r>
              <a:rPr lang="en-US" sz="1700" dirty="0">
                <a:latin typeface="Palatino Linotype" pitchFamily="18" charset="0"/>
              </a:rPr>
              <a:t>transferee declarant must execute the document of </a:t>
            </a:r>
            <a:r>
              <a:rPr lang="en-US" sz="1700" dirty="0" smtClean="0">
                <a:latin typeface="Palatino Linotype" pitchFamily="18" charset="0"/>
              </a:rPr>
              <a:t>conveyance</a:t>
            </a:r>
          </a:p>
          <a:p>
            <a:pPr eaLnBrk="1" fontAlgn="auto" hangingPunct="1">
              <a:spcAft>
                <a:spcPts val="0"/>
              </a:spcAft>
              <a:buSzPct val="65000"/>
              <a:buFont typeface="Wingdings" pitchFamily="2" charset="2"/>
              <a:buChar char="§"/>
              <a:defRPr/>
            </a:pPr>
            <a:r>
              <a:rPr lang="en-US" sz="1700" dirty="0" smtClean="0">
                <a:latin typeface="Palatino Linotype" pitchFamily="18" charset="0"/>
              </a:rPr>
              <a:t>A </a:t>
            </a:r>
            <a:r>
              <a:rPr lang="en-US" sz="1700" dirty="0">
                <a:latin typeface="Palatino Linotype" pitchFamily="18" charset="0"/>
              </a:rPr>
              <a:t>transferor is not </a:t>
            </a:r>
            <a:r>
              <a:rPr lang="en-US" sz="1700" dirty="0" smtClean="0">
                <a:latin typeface="Palatino Linotype" pitchFamily="18" charset="0"/>
              </a:rPr>
              <a:t>relieved of </a:t>
            </a:r>
            <a:r>
              <a:rPr lang="en-US" sz="1700" dirty="0">
                <a:latin typeface="Palatino Linotype" pitchFamily="18" charset="0"/>
              </a:rPr>
              <a:t>its liabilities or warranties for its prior acts and, so long as it is unaffiliated with the transferee, it does not assume the risk for the transferee’s </a:t>
            </a:r>
            <a:r>
              <a:rPr lang="en-US" sz="1700" dirty="0" smtClean="0">
                <a:latin typeface="Palatino Linotype" pitchFamily="18" charset="0"/>
              </a:rPr>
              <a:t>acts</a:t>
            </a:r>
          </a:p>
          <a:p>
            <a:pPr eaLnBrk="1" fontAlgn="auto" hangingPunct="1">
              <a:spcAft>
                <a:spcPts val="0"/>
              </a:spcAft>
              <a:buSzPct val="65000"/>
              <a:buFont typeface="Wingdings" pitchFamily="2" charset="2"/>
              <a:buChar char="§"/>
              <a:defRPr/>
            </a:pPr>
            <a:r>
              <a:rPr lang="en-US" sz="1700" dirty="0" smtClean="0">
                <a:latin typeface="Palatino Linotype" pitchFamily="18" charset="0"/>
              </a:rPr>
              <a:t>Special </a:t>
            </a:r>
            <a:r>
              <a:rPr lang="en-US" sz="1700" dirty="0">
                <a:latin typeface="Palatino Linotype" pitchFamily="18" charset="0"/>
              </a:rPr>
              <a:t>rules apply for units or additional real estate purchased at a foreclosure sale or via bankruptcy, and for lenders in possession</a:t>
            </a:r>
            <a:r>
              <a:rPr lang="en-US" sz="1700" dirty="0" smtClean="0">
                <a:latin typeface="Palatino Linotype" pitchFamily="18" charset="0"/>
              </a:rPr>
              <a:t>.</a:t>
            </a:r>
          </a:p>
          <a:p>
            <a:pPr marL="240030" fontAlgn="auto">
              <a:spcAft>
                <a:spcPts val="0"/>
              </a:spcAft>
              <a:buSzPct val="65000"/>
              <a:buFont typeface="Wingdings" pitchFamily="2" charset="2"/>
              <a:buChar char="§"/>
              <a:defRPr/>
            </a:pPr>
            <a:r>
              <a:rPr lang="en-US" sz="1700" dirty="0" smtClean="0">
                <a:latin typeface="Palatino Linotype" pitchFamily="18" charset="0"/>
              </a:rPr>
              <a:t> </a:t>
            </a:r>
            <a:r>
              <a:rPr lang="en-US" sz="1700" dirty="0">
                <a:latin typeface="Palatino Linotype" pitchFamily="18" charset="0"/>
              </a:rPr>
              <a:t>A purchaser via bankruptcy or foreclosure may request and receive all special </a:t>
            </a:r>
            <a:r>
              <a:rPr lang="en-US" sz="1700" dirty="0" smtClean="0">
                <a:latin typeface="Palatino Linotype" pitchFamily="18" charset="0"/>
              </a:rPr>
              <a:t>  </a:t>
            </a:r>
          </a:p>
          <a:p>
            <a:pPr marL="0" indent="0" fontAlgn="auto">
              <a:spcAft>
                <a:spcPts val="0"/>
              </a:spcAft>
              <a:buSzPct val="65000"/>
              <a:buNone/>
              <a:defRPr/>
            </a:pPr>
            <a:r>
              <a:rPr lang="en-US" sz="1700" dirty="0">
                <a:latin typeface="Palatino Linotype" pitchFamily="18" charset="0"/>
              </a:rPr>
              <a:t>  </a:t>
            </a:r>
            <a:r>
              <a:rPr lang="en-US" sz="1700" dirty="0" smtClean="0">
                <a:latin typeface="Palatino Linotype" pitchFamily="18" charset="0"/>
              </a:rPr>
              <a:t>     declarant </a:t>
            </a:r>
            <a:r>
              <a:rPr lang="en-US" sz="1700" dirty="0">
                <a:latin typeface="Palatino Linotype" pitchFamily="18" charset="0"/>
              </a:rPr>
              <a:t>rights of the original declarant, or only the rights to sell and market </a:t>
            </a:r>
            <a:r>
              <a:rPr lang="en-US" sz="1700" dirty="0" smtClean="0">
                <a:latin typeface="Palatino Linotype" pitchFamily="18" charset="0"/>
              </a:rPr>
              <a:t>units</a:t>
            </a:r>
          </a:p>
          <a:p>
            <a:pPr marL="640080" lvl="1" eaLnBrk="1" fontAlgn="auto" hangingPunct="1">
              <a:spcAft>
                <a:spcPts val="0"/>
              </a:spcAft>
              <a:buFont typeface="Arial" pitchFamily="34" charset="0"/>
              <a:buChar char="•"/>
              <a:defRPr/>
            </a:pPr>
            <a:endParaRPr lang="en-US" sz="1700" dirty="0">
              <a:latin typeface="Palatino Linotype" pitchFamily="18" charset="0"/>
            </a:endParaRPr>
          </a:p>
          <a:p>
            <a:pPr marL="411480" lvl="1" indent="0" algn="ctr" eaLnBrk="1" fontAlgn="auto" hangingPunct="1">
              <a:spcAft>
                <a:spcPts val="0"/>
              </a:spcAft>
              <a:buFont typeface="Arial" pitchFamily="34" charset="0"/>
              <a:buNone/>
              <a:defRPr/>
            </a:pPr>
            <a:r>
              <a:rPr lang="en-US" sz="3000" b="1" i="1" u="sng" dirty="0" smtClean="0">
                <a:solidFill>
                  <a:schemeClr val="bg2">
                    <a:lumMod val="20000"/>
                    <a:lumOff val="80000"/>
                  </a:schemeClr>
                </a:solidFill>
                <a:latin typeface="Palatino Linotype" pitchFamily="18" charset="0"/>
              </a:rPr>
              <a:t>Rights of Purchaser in Foreclosure, etc. Proceedings </a:t>
            </a:r>
          </a:p>
          <a:p>
            <a:pPr marL="411480" lvl="1" indent="0" eaLnBrk="1" fontAlgn="auto" hangingPunct="1">
              <a:spcAft>
                <a:spcPts val="0"/>
              </a:spcAft>
              <a:buClrTx/>
              <a:buFont typeface="Wingdings" pitchFamily="2" charset="2"/>
              <a:buChar char="§"/>
              <a:defRPr/>
            </a:pPr>
            <a:endParaRPr lang="en-US" sz="1700" dirty="0" smtClean="0">
              <a:latin typeface="Palatino Linotype" pitchFamily="18" charset="0"/>
            </a:endParaRPr>
          </a:p>
          <a:p>
            <a:pPr marL="342900" lvl="1" eaLnBrk="1" fontAlgn="auto" hangingPunct="1">
              <a:spcAft>
                <a:spcPts val="0"/>
              </a:spcAft>
              <a:buClrTx/>
              <a:buFont typeface="Wingdings" pitchFamily="2" charset="2"/>
              <a:buChar char="§"/>
              <a:defRPr/>
            </a:pPr>
            <a:r>
              <a:rPr lang="en-US" sz="1700" dirty="0" smtClean="0">
                <a:latin typeface="Palatino Linotype" pitchFamily="18" charset="0"/>
              </a:rPr>
              <a:t>The declarant ceases to have any special declarant rights.</a:t>
            </a:r>
          </a:p>
          <a:p>
            <a:pPr marL="342900" lvl="1" eaLnBrk="1" fontAlgn="auto" hangingPunct="1">
              <a:spcAft>
                <a:spcPts val="0"/>
              </a:spcAft>
              <a:buClrTx/>
              <a:buFont typeface="Wingdings" pitchFamily="2" charset="2"/>
              <a:buChar char="§"/>
              <a:defRPr/>
            </a:pPr>
            <a:r>
              <a:rPr lang="en-US" sz="1700" dirty="0" smtClean="0">
                <a:latin typeface="Palatino Linotype" pitchFamily="18" charset="0"/>
              </a:rPr>
              <a:t>The period of declarant control terminates unless the judgment or instrument conveying title provides for transfer of all special declarant rights held by that declarant to a successor declarant.</a:t>
            </a:r>
          </a:p>
          <a:p>
            <a:pPr marL="342900" lvl="1" eaLnBrk="1" fontAlgn="auto" hangingPunct="1">
              <a:spcAft>
                <a:spcPts val="0"/>
              </a:spcAft>
              <a:buNone/>
              <a:defRPr/>
            </a:pPr>
            <a:endParaRPr lang="en-US" sz="1400" dirty="0" smtClean="0">
              <a:latin typeface="Palatino Linotype" pitchFamily="18" charset="0"/>
            </a:endParaRPr>
          </a:p>
          <a:p>
            <a:pPr marL="114300" indent="0" algn="ctr" eaLnBrk="1" fontAlgn="auto" hangingPunct="1">
              <a:spcAft>
                <a:spcPts val="0"/>
              </a:spcAft>
              <a:buClr>
                <a:srgbClr val="A9A57C"/>
              </a:buClr>
              <a:buFont typeface="Arial" charset="0"/>
              <a:buNone/>
              <a:defRPr/>
            </a:pPr>
            <a:r>
              <a:rPr lang="en-US" sz="1600" b="1" i="1" dirty="0" smtClean="0">
                <a:solidFill>
                  <a:schemeClr val="bg1">
                    <a:lumMod val="75000"/>
                  </a:schemeClr>
                </a:solidFill>
                <a:latin typeface="Palatino Linotype" pitchFamily="18" charset="0"/>
              </a:rPr>
              <a:t>[S</a:t>
            </a:r>
            <a:r>
              <a:rPr lang="en-US" sz="1700" b="1" i="1" u="sng" dirty="0" smtClean="0">
                <a:solidFill>
                  <a:schemeClr val="bg1">
                    <a:lumMod val="75000"/>
                  </a:schemeClr>
                </a:solidFill>
                <a:latin typeface="Palatino Linotype" pitchFamily="18" charset="0"/>
              </a:rPr>
              <a:t>ee Exhibit “H” </a:t>
            </a:r>
            <a:r>
              <a:rPr lang="en-US" sz="1600" b="1" i="1" dirty="0" smtClean="0">
                <a:solidFill>
                  <a:schemeClr val="bg1">
                    <a:lumMod val="75000"/>
                  </a:schemeClr>
                </a:solidFill>
                <a:latin typeface="Palatino Linotype" pitchFamily="18" charset="0"/>
              </a:rPr>
              <a:t>]</a:t>
            </a:r>
          </a:p>
          <a:p>
            <a:pPr marL="411480" lvl="1" indent="0" eaLnBrk="1" fontAlgn="auto" hangingPunct="1">
              <a:spcAft>
                <a:spcPts val="0"/>
              </a:spcAft>
              <a:buFont typeface="Arial" pitchFamily="34" charset="0"/>
              <a:buNone/>
              <a:defRPr/>
            </a:pPr>
            <a:endParaRPr lang="en-US" sz="1200" dirty="0">
              <a:latin typeface="Palatino Linotype" pitchFamily="18" charset="0"/>
            </a:endParaRPr>
          </a:p>
          <a:p>
            <a:pPr marL="411480" lvl="1" indent="0" eaLnBrk="1" fontAlgn="auto" hangingPunct="1">
              <a:spcAft>
                <a:spcPts val="0"/>
              </a:spcAft>
              <a:buFont typeface="Arial" pitchFamily="34" charset="0"/>
              <a:buNone/>
              <a:defRPr/>
            </a:pPr>
            <a:endParaRPr lang="en-US" sz="1200" dirty="0" smtClean="0">
              <a:latin typeface="Palatino Linotype" pitchFamily="18" charset="0"/>
            </a:endParaRPr>
          </a:p>
          <a:p>
            <a:pPr marL="411480" lvl="1" indent="0" eaLnBrk="1" fontAlgn="auto" hangingPunct="1">
              <a:spcAft>
                <a:spcPts val="0"/>
              </a:spcAft>
              <a:buFont typeface="Arial" pitchFamily="34" charset="0"/>
              <a:buNone/>
              <a:defRPr/>
            </a:pPr>
            <a:endParaRPr lang="en-US" sz="1200" dirty="0">
              <a:latin typeface="Palatino Linotype" pitchFamily="18" charset="0"/>
            </a:endParaRPr>
          </a:p>
          <a:p>
            <a:pPr marL="411480" lvl="1" indent="0" eaLnBrk="1" fontAlgn="auto" hangingPunct="1">
              <a:spcAft>
                <a:spcPts val="0"/>
              </a:spcAft>
              <a:buFont typeface="Arial" pitchFamily="34" charset="0"/>
              <a:buNone/>
              <a:defRPr/>
            </a:pPr>
            <a:endParaRPr lang="en-US" sz="1200" dirty="0" smtClean="0">
              <a:latin typeface="Palatino Linotype" pitchFamily="18" charset="0"/>
            </a:endParaRPr>
          </a:p>
          <a:p>
            <a:pPr marL="411480" lvl="1" indent="0" eaLnBrk="1" fontAlgn="auto" hangingPunct="1">
              <a:spcAft>
                <a:spcPts val="0"/>
              </a:spcAft>
              <a:buFont typeface="Arial" pitchFamily="34" charset="0"/>
              <a:buNone/>
              <a:defRPr/>
            </a:pPr>
            <a:endParaRPr lang="en-US" sz="1200" dirty="0">
              <a:latin typeface="Palatino Linotype" pitchFamily="18" charset="0"/>
            </a:endParaRPr>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CBA4328-4438-410A-8FAC-1A6F14B4114E}" type="slidenum">
              <a:rPr lang="en-US" smtClean="0"/>
              <a:pPr>
                <a:defRPr/>
              </a:pPr>
              <a:t>30</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8001000" cy="5638800"/>
          </a:xfrm>
        </p:spPr>
        <p:txBody>
          <a:bodyPr/>
          <a:lstStyle/>
          <a:p>
            <a:pPr marL="58738" lvl="1" indent="0" algn="ctr" eaLnBrk="1" fontAlgn="auto" hangingPunct="1">
              <a:spcAft>
                <a:spcPts val="0"/>
              </a:spcAft>
              <a:buClr>
                <a:srgbClr val="9CBEBD"/>
              </a:buClr>
              <a:buFont typeface="Arial" charset="0"/>
              <a:buNone/>
              <a:defRPr/>
            </a:pPr>
            <a:r>
              <a:rPr lang="en-US" sz="2800" b="1" i="1" u="sng" dirty="0">
                <a:solidFill>
                  <a:schemeClr val="bg2">
                    <a:lumMod val="20000"/>
                    <a:lumOff val="80000"/>
                  </a:schemeClr>
                </a:solidFill>
                <a:latin typeface="Palatino Linotype" pitchFamily="18" charset="0"/>
              </a:rPr>
              <a:t>Liabilities and Obligations of Successors </a:t>
            </a:r>
            <a:endParaRPr lang="en-US" sz="2800" b="1" i="1" u="sng" dirty="0" smtClean="0">
              <a:solidFill>
                <a:schemeClr val="bg2">
                  <a:lumMod val="20000"/>
                  <a:lumOff val="80000"/>
                </a:schemeClr>
              </a:solidFill>
              <a:latin typeface="Palatino Linotype" pitchFamily="18" charset="0"/>
            </a:endParaRPr>
          </a:p>
          <a:p>
            <a:pPr marL="411480" lvl="1" indent="0" algn="ctr" eaLnBrk="1" fontAlgn="auto" hangingPunct="1">
              <a:spcAft>
                <a:spcPts val="0"/>
              </a:spcAft>
              <a:buClr>
                <a:srgbClr val="9CBEBD"/>
              </a:buClr>
              <a:buFont typeface="Arial" charset="0"/>
              <a:buNone/>
              <a:defRPr/>
            </a:pPr>
            <a:endParaRPr lang="en-US" sz="1800" dirty="0" smtClean="0">
              <a:solidFill>
                <a:srgbClr val="2F2B20"/>
              </a:solidFill>
              <a:latin typeface="Palatino Linotype" pitchFamily="18" charset="0"/>
            </a:endParaRPr>
          </a:p>
          <a:p>
            <a:pPr marL="342900" lvl="1" fontAlgn="auto">
              <a:spcAft>
                <a:spcPts val="0"/>
              </a:spcAft>
              <a:buClr>
                <a:srgbClr val="9CBEBD"/>
              </a:buClr>
              <a:buFont typeface="Arial" pitchFamily="34" charset="0"/>
              <a:buChar char="•"/>
              <a:defRPr/>
            </a:pPr>
            <a:r>
              <a:rPr lang="en-US" sz="1800" dirty="0" smtClean="0">
                <a:solidFill>
                  <a:srgbClr val="2F2B20"/>
                </a:solidFill>
                <a:latin typeface="Palatino Linotype" pitchFamily="18" charset="0"/>
              </a:rPr>
              <a:t>A </a:t>
            </a:r>
            <a:r>
              <a:rPr lang="en-US" sz="1800" dirty="0">
                <a:solidFill>
                  <a:srgbClr val="2F2B20"/>
                </a:solidFill>
                <a:latin typeface="Palatino Linotype" pitchFamily="18" charset="0"/>
              </a:rPr>
              <a:t>successor to any special declarant right who is/isn’t an affiliate of declarant is subject to all obligations and liabilities imposed on the </a:t>
            </a:r>
            <a:r>
              <a:rPr lang="en-US" sz="1800" dirty="0" smtClean="0">
                <a:solidFill>
                  <a:srgbClr val="2F2B20"/>
                </a:solidFill>
                <a:latin typeface="Palatino Linotype" pitchFamily="18" charset="0"/>
              </a:rPr>
              <a:t>transferor.</a:t>
            </a:r>
          </a:p>
          <a:p>
            <a:pPr marL="342900" lvl="1" eaLnBrk="1" fontAlgn="auto" hangingPunct="1">
              <a:spcAft>
                <a:spcPts val="0"/>
              </a:spcAft>
              <a:buClr>
                <a:srgbClr val="9CBEBD"/>
              </a:buClr>
              <a:buFont typeface="Arial" pitchFamily="34" charset="0"/>
              <a:buChar char="•"/>
              <a:defRPr/>
            </a:pPr>
            <a:endParaRPr lang="en-US" sz="1800" dirty="0">
              <a:solidFill>
                <a:srgbClr val="2F2B20"/>
              </a:solidFill>
              <a:latin typeface="Palatino Linotype" pitchFamily="18" charset="0"/>
            </a:endParaRPr>
          </a:p>
          <a:p>
            <a:pPr marL="342900" lvl="1" eaLnBrk="1" fontAlgn="auto" hangingPunct="1">
              <a:spcAft>
                <a:spcPts val="0"/>
              </a:spcAft>
              <a:buClr>
                <a:srgbClr val="9CBEBD"/>
              </a:buClr>
              <a:buFont typeface="Arial" pitchFamily="34" charset="0"/>
              <a:buChar char="•"/>
              <a:defRPr/>
            </a:pPr>
            <a:r>
              <a:rPr lang="en-US" sz="1800" dirty="0">
                <a:solidFill>
                  <a:srgbClr val="2F2B20"/>
                </a:solidFill>
                <a:latin typeface="Palatino Linotype" pitchFamily="18" charset="0"/>
              </a:rPr>
              <a:t>Until transferring all special declarant rights to any person acquiring title to any unit owned by the successor or until recording an instrument permitting exercise of all those </a:t>
            </a:r>
            <a:r>
              <a:rPr lang="en-US" sz="1800" dirty="0" smtClean="0">
                <a:solidFill>
                  <a:srgbClr val="2F2B20"/>
                </a:solidFill>
                <a:latin typeface="Palatino Linotype" pitchFamily="18" charset="0"/>
              </a:rPr>
              <a:t>rights.</a:t>
            </a:r>
          </a:p>
          <a:p>
            <a:pPr marL="342900" lvl="1" eaLnBrk="1" fontAlgn="auto" hangingPunct="1">
              <a:spcAft>
                <a:spcPts val="0"/>
              </a:spcAft>
              <a:buClr>
                <a:srgbClr val="9CBEBD"/>
              </a:buClr>
              <a:buFont typeface="Arial" pitchFamily="34" charset="0"/>
              <a:buChar char="•"/>
              <a:defRPr/>
            </a:pPr>
            <a:endParaRPr lang="en-US" sz="1800" dirty="0">
              <a:solidFill>
                <a:srgbClr val="2F2B20"/>
              </a:solidFill>
              <a:latin typeface="Palatino Linotype" pitchFamily="18" charset="0"/>
            </a:endParaRPr>
          </a:p>
          <a:p>
            <a:pPr marL="342900" lvl="1" eaLnBrk="1" fontAlgn="auto" hangingPunct="1">
              <a:spcAft>
                <a:spcPts val="0"/>
              </a:spcAft>
              <a:buClr>
                <a:srgbClr val="9CBEBD"/>
              </a:buClr>
              <a:buFont typeface="Arial" pitchFamily="34" charset="0"/>
              <a:buChar char="•"/>
              <a:defRPr/>
            </a:pPr>
            <a:r>
              <a:rPr lang="en-US" sz="1800" dirty="0">
                <a:solidFill>
                  <a:srgbClr val="2F2B20"/>
                </a:solidFill>
                <a:latin typeface="Palatino Linotype" pitchFamily="18" charset="0"/>
              </a:rPr>
              <a:t>So long as a successor declarant may not exercise special declarant rights </a:t>
            </a:r>
            <a:r>
              <a:rPr lang="en-US" sz="1800" dirty="0" smtClean="0">
                <a:solidFill>
                  <a:srgbClr val="2F2B20"/>
                </a:solidFill>
                <a:latin typeface="Palatino Linotype" pitchFamily="18" charset="0"/>
              </a:rPr>
              <a:t>he </a:t>
            </a:r>
            <a:r>
              <a:rPr lang="en-US" sz="1800" dirty="0">
                <a:solidFill>
                  <a:srgbClr val="2F2B20"/>
                </a:solidFill>
                <a:latin typeface="Palatino Linotype" pitchFamily="18" charset="0"/>
              </a:rPr>
              <a:t>is not subject to any liability or obligation as a declarant other than the successor’s acts or </a:t>
            </a:r>
            <a:r>
              <a:rPr lang="en-US" sz="1800" dirty="0" smtClean="0">
                <a:solidFill>
                  <a:srgbClr val="2F2B20"/>
                </a:solidFill>
                <a:latin typeface="Palatino Linotype" pitchFamily="18" charset="0"/>
              </a:rPr>
              <a:t>omissions.</a:t>
            </a:r>
            <a:endParaRPr lang="en-US" sz="1800" dirty="0">
              <a:solidFill>
                <a:srgbClr val="2F2B20"/>
              </a:solidFill>
              <a:latin typeface="Palatino Linotype" pitchFamily="18" charset="0"/>
            </a:endParaRPr>
          </a:p>
          <a:p>
            <a:pPr marL="0" lvl="1" indent="0" algn="ctr" fontAlgn="auto">
              <a:spcAft>
                <a:spcPts val="0"/>
              </a:spcAft>
              <a:buClr>
                <a:srgbClr val="9CBEBD"/>
              </a:buClr>
              <a:buNone/>
              <a:defRPr/>
            </a:pPr>
            <a:r>
              <a:rPr lang="en-US" sz="2800" b="1" i="1" u="sng" dirty="0">
                <a:solidFill>
                  <a:schemeClr val="bg2">
                    <a:lumMod val="20000"/>
                    <a:lumOff val="80000"/>
                  </a:schemeClr>
                </a:solidFill>
                <a:latin typeface="Palatino Linotype" pitchFamily="18" charset="0"/>
              </a:rPr>
              <a:t>Liabilities and Obligations of Transferees</a:t>
            </a:r>
          </a:p>
          <a:p>
            <a:pPr marL="0" lvl="1" indent="0" algn="ctr" fontAlgn="auto">
              <a:spcAft>
                <a:spcPts val="0"/>
              </a:spcAft>
              <a:buClr>
                <a:srgbClr val="9CBEBD"/>
              </a:buClr>
              <a:buNone/>
              <a:defRPr/>
            </a:pPr>
            <a:endParaRPr lang="en-US" sz="900" b="1" i="1" u="sng" dirty="0">
              <a:solidFill>
                <a:schemeClr val="bg2">
                  <a:lumMod val="20000"/>
                  <a:lumOff val="80000"/>
                </a:schemeClr>
              </a:solidFill>
              <a:latin typeface="Palatino Linotype" pitchFamily="18" charset="0"/>
            </a:endParaRPr>
          </a:p>
          <a:p>
            <a:pPr marL="514350" indent="0" fontAlgn="auto">
              <a:spcAft>
                <a:spcPts val="0"/>
              </a:spcAft>
              <a:buNone/>
              <a:defRPr/>
            </a:pPr>
            <a:r>
              <a:rPr lang="en-US" sz="1600" dirty="0">
                <a:latin typeface="Palatino Linotype" pitchFamily="18" charset="0"/>
              </a:rPr>
              <a:t>Declarant appointees to the Executive Board stand in a fiduciary relationship to the members of the association.</a:t>
            </a:r>
          </a:p>
          <a:p>
            <a:pPr eaLnBrk="1" hangingPunct="1">
              <a:defRPr/>
            </a:pPr>
            <a:endParaRPr lang="en-US" dirty="0"/>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EB8348F-CF4D-42BB-9219-DAE817BC93C2}" type="slidenum">
              <a:rPr lang="en-US" smtClean="0"/>
              <a:pPr>
                <a:defRPr/>
              </a:pPr>
              <a:t>31</a:t>
            </a:fld>
            <a:endParaRPr lang="en-US" dirty="0"/>
          </a:p>
        </p:txBody>
      </p:sp>
      <p:sp>
        <p:nvSpPr>
          <p:cNvPr id="6" name="TextBox 5"/>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7924800" cy="5867400"/>
          </a:xfrm>
        </p:spPr>
        <p:txBody>
          <a:bodyPr rtlCol="0">
            <a:normAutofit/>
          </a:bodyPr>
          <a:lstStyle/>
          <a:p>
            <a:pPr marL="411480" lvl="1" indent="0" algn="ctr" eaLnBrk="1" fontAlgn="auto" hangingPunct="1">
              <a:spcAft>
                <a:spcPts val="0"/>
              </a:spcAft>
              <a:buClr>
                <a:srgbClr val="9CBEBD"/>
              </a:buClr>
              <a:buFont typeface="Arial" pitchFamily="34" charset="0"/>
              <a:buNone/>
              <a:defRPr/>
            </a:pPr>
            <a:r>
              <a:rPr lang="en-US" sz="3200" b="1" i="1" u="sng" dirty="0" smtClean="0">
                <a:solidFill>
                  <a:schemeClr val="bg2">
                    <a:lumMod val="20000"/>
                    <a:lumOff val="80000"/>
                  </a:schemeClr>
                </a:solidFill>
                <a:latin typeface="Palatino Linotype" pitchFamily="18" charset="0"/>
              </a:rPr>
              <a:t>Transfer </a:t>
            </a:r>
            <a:r>
              <a:rPr lang="en-US" sz="3200" b="1" i="1" u="sng" dirty="0">
                <a:solidFill>
                  <a:schemeClr val="bg2">
                    <a:lumMod val="20000"/>
                    <a:lumOff val="80000"/>
                  </a:schemeClr>
                </a:solidFill>
                <a:latin typeface="Palatino Linotype" pitchFamily="18" charset="0"/>
              </a:rPr>
              <a:t>to Home Owner </a:t>
            </a:r>
            <a:r>
              <a:rPr lang="en-US" sz="3200" b="1" i="1" u="sng" dirty="0" smtClean="0">
                <a:solidFill>
                  <a:schemeClr val="bg2">
                    <a:lumMod val="20000"/>
                    <a:lumOff val="80000"/>
                  </a:schemeClr>
                </a:solidFill>
                <a:latin typeface="Palatino Linotype" pitchFamily="18" charset="0"/>
              </a:rPr>
              <a:t>Control</a:t>
            </a:r>
          </a:p>
          <a:p>
            <a:pPr marL="411480" lvl="1" indent="0" algn="ctr" eaLnBrk="1" fontAlgn="auto" hangingPunct="1">
              <a:spcAft>
                <a:spcPts val="0"/>
              </a:spcAft>
              <a:buClr>
                <a:srgbClr val="9CBEBD"/>
              </a:buClr>
              <a:buFont typeface="Arial" pitchFamily="34" charset="0"/>
              <a:buNone/>
              <a:defRPr/>
            </a:pPr>
            <a:endParaRPr lang="en-US" sz="800" b="1" i="1" u="sng" dirty="0" smtClean="0">
              <a:latin typeface="Palatino Linotype" pitchFamily="18" charset="0"/>
            </a:endParaRPr>
          </a:p>
          <a:p>
            <a:pPr marL="114300" indent="0" algn="just" eaLnBrk="1" fontAlgn="auto" hangingPunct="1">
              <a:spcAft>
                <a:spcPts val="0"/>
              </a:spcAft>
              <a:buFont typeface="Arial" charset="0"/>
              <a:buNone/>
              <a:defRPr/>
            </a:pPr>
            <a:endParaRPr lang="en-US" sz="1600" dirty="0" smtClean="0">
              <a:latin typeface="Palatino Linotype" pitchFamily="18" charset="0"/>
            </a:endParaRPr>
          </a:p>
          <a:p>
            <a:pPr marL="114300" indent="0" algn="just" eaLnBrk="1" fontAlgn="auto" hangingPunct="1">
              <a:spcAft>
                <a:spcPts val="0"/>
              </a:spcAft>
              <a:buFont typeface="Arial" charset="0"/>
              <a:buNone/>
              <a:defRPr/>
            </a:pPr>
            <a:r>
              <a:rPr lang="en-US" sz="1600" dirty="0" smtClean="0">
                <a:latin typeface="Palatino Linotype" pitchFamily="18" charset="0"/>
              </a:rPr>
              <a:t>Within </a:t>
            </a:r>
            <a:r>
              <a:rPr lang="en-US" sz="1600" b="1" dirty="0" smtClean="0">
                <a:latin typeface="Palatino Linotype" pitchFamily="18" charset="0"/>
              </a:rPr>
              <a:t>(180)</a:t>
            </a:r>
            <a:r>
              <a:rPr lang="en-US" sz="1600" dirty="0" smtClean="0">
                <a:latin typeface="Palatino Linotype" pitchFamily="18" charset="0"/>
              </a:rPr>
              <a:t> </a:t>
            </a:r>
            <a:r>
              <a:rPr lang="en-US" sz="1600" dirty="0">
                <a:latin typeface="Palatino Linotype" pitchFamily="18" charset="0"/>
              </a:rPr>
              <a:t>days after 75% of the condominium units are conveyed (UCA  § 3303(c)) and within </a:t>
            </a:r>
            <a:r>
              <a:rPr lang="en-US" sz="1600" b="1" dirty="0" smtClean="0">
                <a:latin typeface="Palatino Linotype" pitchFamily="18" charset="0"/>
              </a:rPr>
              <a:t>(60) </a:t>
            </a:r>
            <a:r>
              <a:rPr lang="en-US" sz="1600" dirty="0">
                <a:latin typeface="Palatino Linotype" pitchFamily="18" charset="0"/>
              </a:rPr>
              <a:t>days after 75% of planned community units are conveyed (UPCA § 5303(b)(2)), </a:t>
            </a:r>
            <a:endParaRPr lang="en-US" sz="1600" dirty="0" smtClean="0">
              <a:latin typeface="Palatino Linotype" pitchFamily="18" charset="0"/>
            </a:endParaRPr>
          </a:p>
          <a:p>
            <a:pPr marL="114300" indent="0" algn="just" eaLnBrk="1" fontAlgn="auto" hangingPunct="1">
              <a:spcAft>
                <a:spcPts val="0"/>
              </a:spcAft>
              <a:buFont typeface="Arial" charset="0"/>
              <a:buNone/>
              <a:defRPr/>
            </a:pPr>
            <a:r>
              <a:rPr lang="en-US" sz="1600" dirty="0" smtClean="0">
                <a:latin typeface="Palatino Linotype" pitchFamily="18" charset="0"/>
              </a:rPr>
              <a:t>or </a:t>
            </a:r>
            <a:endParaRPr lang="en-US" sz="1600" dirty="0">
              <a:latin typeface="Palatino Linotype" pitchFamily="18" charset="0"/>
            </a:endParaRPr>
          </a:p>
          <a:p>
            <a:pPr marL="114300" indent="0" algn="just" eaLnBrk="1" fontAlgn="auto" hangingPunct="1">
              <a:spcAft>
                <a:spcPts val="0"/>
              </a:spcAft>
              <a:buFont typeface="Arial" charset="0"/>
              <a:buNone/>
              <a:defRPr/>
            </a:pPr>
            <a:r>
              <a:rPr lang="en-US" sz="1600" dirty="0" smtClean="0">
                <a:latin typeface="Palatino Linotype" pitchFamily="18" charset="0"/>
              </a:rPr>
              <a:t>such </a:t>
            </a:r>
            <a:r>
              <a:rPr lang="en-US" sz="1600" dirty="0">
                <a:latin typeface="Palatino Linotype" pitchFamily="18" charset="0"/>
              </a:rPr>
              <a:t>earlier date a declarant may select, a declarant must transfer control of the association to the owners, through an election </a:t>
            </a:r>
            <a:r>
              <a:rPr lang="en-US" sz="1600" dirty="0" smtClean="0">
                <a:latin typeface="Palatino Linotype" pitchFamily="18" charset="0"/>
              </a:rPr>
              <a:t>process.</a:t>
            </a:r>
          </a:p>
          <a:p>
            <a:pPr marL="114300" indent="0" eaLnBrk="1" fontAlgn="auto" hangingPunct="1">
              <a:spcAft>
                <a:spcPts val="0"/>
              </a:spcAft>
              <a:buFont typeface="Arial" charset="0"/>
              <a:buNone/>
              <a:defRPr/>
            </a:pPr>
            <a:endParaRPr lang="en-US" sz="1600" dirty="0" smtClean="0">
              <a:latin typeface="Palatino Linotype" pitchFamily="18" charset="0"/>
            </a:endParaRPr>
          </a:p>
          <a:p>
            <a:pPr marL="571500" indent="-228600" algn="just" eaLnBrk="1" fontAlgn="auto" hangingPunct="1">
              <a:spcAft>
                <a:spcPts val="0"/>
              </a:spcAft>
              <a:buFont typeface="Wingdings" pitchFamily="2" charset="2"/>
              <a:buChar char="§"/>
              <a:defRPr/>
            </a:pPr>
            <a:r>
              <a:rPr lang="en-US" sz="1600" dirty="0" smtClean="0">
                <a:latin typeface="Palatino Linotype" pitchFamily="18" charset="0"/>
              </a:rPr>
              <a:t>The </a:t>
            </a:r>
            <a:r>
              <a:rPr lang="en-US" sz="1600" dirty="0">
                <a:latin typeface="Palatino Linotype" pitchFamily="18" charset="0"/>
              </a:rPr>
              <a:t>statutes require a sooner </a:t>
            </a:r>
            <a:r>
              <a:rPr lang="en-US" sz="1600" dirty="0" smtClean="0">
                <a:latin typeface="Palatino Linotype" pitchFamily="18" charset="0"/>
              </a:rPr>
              <a:t>transition of </a:t>
            </a:r>
            <a:r>
              <a:rPr lang="en-US" sz="1600" dirty="0">
                <a:latin typeface="Palatino Linotype" pitchFamily="18" charset="0"/>
              </a:rPr>
              <a:t>two (2) years after all declarants in the community association regime cease to offer units for sale in the ordinary course of </a:t>
            </a:r>
            <a:r>
              <a:rPr lang="en-US" sz="1600" dirty="0" smtClean="0">
                <a:latin typeface="Palatino Linotype" pitchFamily="18" charset="0"/>
              </a:rPr>
              <a:t>business.</a:t>
            </a:r>
          </a:p>
          <a:p>
            <a:pPr indent="0" algn="just" eaLnBrk="1" fontAlgn="auto" hangingPunct="1">
              <a:spcAft>
                <a:spcPts val="0"/>
              </a:spcAft>
              <a:buNone/>
              <a:defRPr/>
            </a:pPr>
            <a:endParaRPr lang="en-US" sz="1600" dirty="0" smtClean="0">
              <a:latin typeface="Palatino Linotype" pitchFamily="18" charset="0"/>
            </a:endParaRPr>
          </a:p>
          <a:p>
            <a:pPr marL="571500" indent="-228600" algn="just" eaLnBrk="1" fontAlgn="auto" hangingPunct="1">
              <a:spcAft>
                <a:spcPts val="0"/>
              </a:spcAft>
              <a:buFont typeface="Wingdings" pitchFamily="2" charset="2"/>
              <a:buChar char="§"/>
              <a:defRPr/>
            </a:pPr>
            <a:r>
              <a:rPr lang="en-US" sz="1600" dirty="0" smtClean="0">
                <a:latin typeface="Palatino Linotype" pitchFamily="18" charset="0"/>
              </a:rPr>
              <a:t>At </a:t>
            </a:r>
            <a:r>
              <a:rPr lang="en-US" sz="1600" dirty="0">
                <a:latin typeface="Palatino Linotype" pitchFamily="18" charset="0"/>
              </a:rPr>
              <a:t>the transition date, the association may terminate contacts between the association and the declarant or declarant-affiliated </a:t>
            </a:r>
            <a:r>
              <a:rPr lang="en-US" sz="1600" dirty="0" smtClean="0">
                <a:latin typeface="Palatino Linotype" pitchFamily="18" charset="0"/>
              </a:rPr>
              <a:t>companies.</a:t>
            </a:r>
          </a:p>
          <a:p>
            <a:pPr eaLnBrk="1" fontAlgn="auto" hangingPunct="1">
              <a:spcAft>
                <a:spcPts val="0"/>
              </a:spcAft>
              <a:buFont typeface="Arial" pitchFamily="34" charset="0"/>
              <a:buChar char="•"/>
              <a:defRPr/>
            </a:pPr>
            <a:endParaRPr lang="en-US" sz="1400" dirty="0" smtClean="0">
              <a:latin typeface="Palatino Linotype" pitchFamily="18" charset="0"/>
            </a:endParaRPr>
          </a:p>
          <a:p>
            <a:pPr eaLnBrk="1" fontAlgn="auto" hangingPunct="1">
              <a:spcAft>
                <a:spcPts val="0"/>
              </a:spcAft>
              <a:buFont typeface="Arial" pitchFamily="34" charset="0"/>
              <a:buChar char="•"/>
              <a:defRPr/>
            </a:pPr>
            <a:endParaRPr lang="en-US" sz="1300"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3467C616-5F6A-4D7A-9576-E9F86E0674EB}" type="slidenum">
              <a:rPr lang="en-US" smtClean="0"/>
              <a:pPr>
                <a:defRPr/>
              </a:pPr>
              <a:t>32</a:t>
            </a:fld>
            <a:endParaRPr lang="en-US" dirty="0"/>
          </a:p>
        </p:txBody>
      </p:sp>
      <p:sp>
        <p:nvSpPr>
          <p:cNvPr id="6" name="TextBox 5"/>
          <p:cNvSpPr txBox="1"/>
          <p:nvPr/>
        </p:nvSpPr>
        <p:spPr>
          <a:xfrm>
            <a:off x="32004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1885950"/>
          </a:xfrm>
        </p:spPr>
        <p:txBody>
          <a:bodyPr>
            <a:normAutofit fontScale="90000"/>
          </a:bodyPr>
          <a:lstStyle/>
          <a:p>
            <a:pPr algn="ctr" eaLnBrk="1" fontAlgn="auto" hangingPunct="1">
              <a:spcBef>
                <a:spcPct val="20000"/>
              </a:spcBef>
              <a:spcAft>
                <a:spcPts val="0"/>
              </a:spcAft>
              <a:defRPr/>
            </a:pP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dirty="0" smtClean="0">
                <a:latin typeface="Castellar" pitchFamily="18" charset="0"/>
              </a:rPr>
              <a:t/>
            </a:r>
            <a:br>
              <a:rPr lang="en-US" sz="3100" dirty="0" smtClean="0">
                <a:latin typeface="Castellar" pitchFamily="18" charset="0"/>
              </a:rPr>
            </a:br>
            <a:r>
              <a:rPr lang="x-none" sz="3600" b="1" i="1" u="sng" smtClean="0">
                <a:solidFill>
                  <a:schemeClr val="bg2">
                    <a:lumMod val="20000"/>
                    <a:lumOff val="80000"/>
                  </a:schemeClr>
                </a:solidFill>
                <a:latin typeface="Palatino Linotype" pitchFamily="18" charset="0"/>
              </a:rPr>
              <a:t>Zoning and Subdivision Regulations</a:t>
            </a:r>
            <a:r>
              <a:rPr lang="en-US" sz="3100" b="1" dirty="0" smtClean="0">
                <a:latin typeface="Castellar" pitchFamily="18" charset="0"/>
              </a:rPr>
              <a:t/>
            </a:r>
            <a:br>
              <a:rPr lang="en-US" sz="3100" b="1" dirty="0" smtClean="0">
                <a:latin typeface="Castellar" pitchFamily="18" charset="0"/>
              </a:rPr>
            </a:br>
            <a:r>
              <a:rPr lang="en-US" b="1" dirty="0" smtClean="0"/>
              <a:t/>
            </a:r>
            <a:br>
              <a:rPr lang="en-US" b="1" dirty="0" smtClean="0"/>
            </a:br>
            <a:endParaRPr lang="en-US" dirty="0"/>
          </a:p>
        </p:txBody>
      </p:sp>
      <p:sp>
        <p:nvSpPr>
          <p:cNvPr id="3" name="Content Placeholder 2"/>
          <p:cNvSpPr>
            <a:spLocks noGrp="1"/>
          </p:cNvSpPr>
          <p:nvPr>
            <p:ph idx="1"/>
          </p:nvPr>
        </p:nvSpPr>
        <p:spPr>
          <a:xfrm>
            <a:off x="685800" y="1295400"/>
            <a:ext cx="8001000" cy="3886200"/>
          </a:xfrm>
        </p:spPr>
        <p:txBody>
          <a:bodyPr rtlCol="0">
            <a:normAutofit fontScale="92500" lnSpcReduction="10000"/>
          </a:bodyPr>
          <a:lstStyle/>
          <a:p>
            <a:pPr marL="114300" indent="0" eaLnBrk="1" fontAlgn="auto" hangingPunct="1">
              <a:spcAft>
                <a:spcPts val="0"/>
              </a:spcAft>
              <a:buFont typeface="Arial" charset="0"/>
              <a:buNone/>
              <a:defRPr/>
            </a:pPr>
            <a:r>
              <a:rPr lang="en-US" sz="1800" b="1" i="1" u="sng" dirty="0" smtClean="0">
                <a:latin typeface="Palatino Linotype" pitchFamily="18" charset="0"/>
              </a:rPr>
              <a:t>Land Development </a:t>
            </a:r>
            <a:r>
              <a:rPr lang="en-US" sz="1800" b="1" dirty="0" smtClean="0">
                <a:latin typeface="Palatino Linotype" pitchFamily="18" charset="0"/>
              </a:rPr>
              <a:t>- </a:t>
            </a:r>
            <a:r>
              <a:rPr lang="en-US" sz="1600" dirty="0">
                <a:latin typeface="Palatino Linotype" pitchFamily="18" charset="0"/>
              </a:rPr>
              <a:t>The improvement of one lot or two or more contiguous lots, tracts or parcels of </a:t>
            </a:r>
            <a:r>
              <a:rPr lang="en-US" sz="1600" dirty="0" smtClean="0">
                <a:latin typeface="Palatino Linotype" pitchFamily="18" charset="0"/>
              </a:rPr>
              <a:t>land.</a:t>
            </a:r>
          </a:p>
          <a:p>
            <a:pPr marL="114300" indent="0" eaLnBrk="1" fontAlgn="auto" hangingPunct="1">
              <a:spcAft>
                <a:spcPts val="0"/>
              </a:spcAft>
              <a:buFont typeface="Arial" charset="0"/>
              <a:buNone/>
              <a:defRPr/>
            </a:pPr>
            <a:endParaRPr lang="en-US" sz="1600" dirty="0" smtClean="0">
              <a:latin typeface="Palatino Linotype" pitchFamily="18" charset="0"/>
            </a:endParaRPr>
          </a:p>
          <a:p>
            <a:pPr marL="114300" indent="0" eaLnBrk="1" fontAlgn="auto" hangingPunct="1">
              <a:spcAft>
                <a:spcPts val="0"/>
              </a:spcAft>
              <a:buFont typeface="Arial" charset="0"/>
              <a:buNone/>
              <a:defRPr/>
            </a:pPr>
            <a:r>
              <a:rPr lang="en-US" sz="1800" b="1" i="1" u="sng" dirty="0" smtClean="0">
                <a:latin typeface="Palatino Linotype" pitchFamily="18" charset="0"/>
              </a:rPr>
              <a:t>Subdivision </a:t>
            </a:r>
            <a:r>
              <a:rPr lang="en-US" sz="1800" dirty="0" smtClean="0">
                <a:latin typeface="Palatino Linotype" pitchFamily="18" charset="0"/>
              </a:rPr>
              <a:t>-  </a:t>
            </a:r>
            <a:r>
              <a:rPr lang="en-US" sz="1600" dirty="0" smtClean="0">
                <a:latin typeface="Palatino Linotype" pitchFamily="18" charset="0"/>
              </a:rPr>
              <a:t>The division or redivision of a lot, tract or parcel of land by any means into two or more lots, tracts, parcels or other divisions of land. </a:t>
            </a:r>
          </a:p>
          <a:p>
            <a:pPr marL="114300" indent="0" eaLnBrk="1" fontAlgn="auto" hangingPunct="1">
              <a:spcAft>
                <a:spcPts val="0"/>
              </a:spcAft>
              <a:buFont typeface="Arial" charset="0"/>
              <a:buNone/>
              <a:defRPr/>
            </a:pPr>
            <a:endParaRPr lang="en-US" sz="1600" dirty="0" smtClean="0">
              <a:latin typeface="Palatino Linotype" pitchFamily="18" charset="0"/>
            </a:endParaRPr>
          </a:p>
          <a:p>
            <a:pPr marL="114300" indent="0" eaLnBrk="1" fontAlgn="auto" hangingPunct="1">
              <a:spcAft>
                <a:spcPts val="0"/>
              </a:spcAft>
              <a:buFont typeface="Arial" charset="0"/>
              <a:buNone/>
              <a:defRPr/>
            </a:pPr>
            <a:r>
              <a:rPr lang="en-US" sz="1800" b="1" i="1" u="sng" dirty="0" smtClean="0">
                <a:latin typeface="Palatino Linotype" pitchFamily="18" charset="0"/>
              </a:rPr>
              <a:t>Municipal approval </a:t>
            </a:r>
            <a:r>
              <a:rPr lang="en-US" sz="1800" b="1" i="1" dirty="0" smtClean="0">
                <a:latin typeface="Palatino Linotype" pitchFamily="18" charset="0"/>
              </a:rPr>
              <a:t>- </a:t>
            </a:r>
            <a:r>
              <a:rPr lang="en-US" sz="1600" b="1" i="1" dirty="0" smtClean="0">
                <a:latin typeface="Palatino Linotype" pitchFamily="18" charset="0"/>
              </a:rPr>
              <a:t>N</a:t>
            </a:r>
            <a:r>
              <a:rPr lang="en-US" sz="1600" dirty="0" smtClean="0">
                <a:latin typeface="Palatino Linotype" pitchFamily="18" charset="0"/>
              </a:rPr>
              <a:t>ecessary for Common Interest Developments…</a:t>
            </a:r>
          </a:p>
          <a:p>
            <a:pPr marL="640080" lvl="1" eaLnBrk="1" fontAlgn="auto" hangingPunct="1">
              <a:spcAft>
                <a:spcPts val="0"/>
              </a:spcAft>
              <a:buFont typeface="Arial" pitchFamily="34" charset="0"/>
              <a:buChar char="•"/>
              <a:defRPr/>
            </a:pPr>
            <a:r>
              <a:rPr lang="en-US" sz="1600" dirty="0" smtClean="0">
                <a:latin typeface="Palatino Linotype" pitchFamily="18" charset="0"/>
              </a:rPr>
              <a:t>New Construction</a:t>
            </a:r>
          </a:p>
          <a:p>
            <a:pPr marL="640080" lvl="1" eaLnBrk="1" fontAlgn="auto" hangingPunct="1">
              <a:spcAft>
                <a:spcPts val="0"/>
              </a:spcAft>
              <a:buFont typeface="Arial" pitchFamily="34" charset="0"/>
              <a:buChar char="•"/>
              <a:defRPr/>
            </a:pPr>
            <a:r>
              <a:rPr lang="en-US" sz="1600" dirty="0" smtClean="0">
                <a:latin typeface="Palatino Linotype" pitchFamily="18" charset="0"/>
              </a:rPr>
              <a:t>Vacant Land</a:t>
            </a:r>
          </a:p>
          <a:p>
            <a:pPr marL="640080" lvl="1" eaLnBrk="1" fontAlgn="auto" hangingPunct="1">
              <a:spcAft>
                <a:spcPts val="0"/>
              </a:spcAft>
              <a:buFont typeface="Arial" pitchFamily="34" charset="0"/>
              <a:buChar char="•"/>
              <a:defRPr/>
            </a:pPr>
            <a:r>
              <a:rPr lang="en-US" sz="1600" dirty="0" smtClean="0">
                <a:latin typeface="Palatino Linotype" pitchFamily="18" charset="0"/>
              </a:rPr>
              <a:t>Existing Developments</a:t>
            </a:r>
          </a:p>
          <a:p>
            <a:pPr marL="114300" indent="0" eaLnBrk="1" fontAlgn="auto" hangingPunct="1">
              <a:spcAft>
                <a:spcPts val="0"/>
              </a:spcAft>
              <a:buFont typeface="Arial" charset="0"/>
              <a:buNone/>
              <a:defRPr/>
            </a:pPr>
            <a:endParaRPr lang="en-US" sz="1700" dirty="0" smtClean="0">
              <a:solidFill>
                <a:prstClr val="black"/>
              </a:solidFill>
              <a:latin typeface="Palatino Linotype" pitchFamily="18" charset="0"/>
            </a:endParaRPr>
          </a:p>
          <a:p>
            <a:pPr marL="742950" indent="0" eaLnBrk="1" fontAlgn="auto" hangingPunct="1">
              <a:spcAft>
                <a:spcPts val="0"/>
              </a:spcAft>
              <a:buFont typeface="Arial" charset="0"/>
              <a:buNone/>
              <a:defRPr/>
            </a:pPr>
            <a:r>
              <a:rPr lang="en-US" sz="1600" dirty="0" smtClean="0">
                <a:solidFill>
                  <a:prstClr val="black"/>
                </a:solidFill>
                <a:latin typeface="Palatino Linotype" pitchFamily="18" charset="0"/>
              </a:rPr>
              <a:t>See </a:t>
            </a:r>
            <a:r>
              <a:rPr lang="en-US" sz="1600" dirty="0" smtClean="0">
                <a:latin typeface="Palatino Linotype" pitchFamily="18" charset="0"/>
              </a:rPr>
              <a:t>§ 5106 of the UPCA and §3106 of the UCA; and </a:t>
            </a:r>
          </a:p>
          <a:p>
            <a:pPr marL="742950" indent="0" eaLnBrk="1" fontAlgn="auto" hangingPunct="1">
              <a:spcAft>
                <a:spcPts val="0"/>
              </a:spcAft>
              <a:buFont typeface="Arial" charset="0"/>
              <a:buNone/>
              <a:defRPr/>
            </a:pPr>
            <a:endParaRPr lang="en-US" sz="1600" dirty="0" smtClean="0">
              <a:latin typeface="Palatino Linotype" pitchFamily="18" charset="0"/>
            </a:endParaRPr>
          </a:p>
          <a:p>
            <a:pPr marL="742950" indent="0" eaLnBrk="1" fontAlgn="auto" hangingPunct="1">
              <a:spcAft>
                <a:spcPts val="0"/>
              </a:spcAft>
              <a:buFont typeface="Arial" charset="0"/>
              <a:buNone/>
              <a:defRPr/>
            </a:pPr>
            <a:r>
              <a:rPr lang="en-US" sz="1600" u="sng" dirty="0" smtClean="0">
                <a:latin typeface="Palatino Linotype" pitchFamily="18" charset="0"/>
              </a:rPr>
              <a:t>Frank N. Shaffer Family Limited Partnership v. Zoning Hearing Board of Chanceford Township</a:t>
            </a:r>
            <a:r>
              <a:rPr lang="en-US" sz="1600" dirty="0" smtClean="0">
                <a:latin typeface="Palatino Linotype" pitchFamily="18" charset="0"/>
              </a:rPr>
              <a:t>, 964 A.2d 23 (Commw. Ct. 2009), </a:t>
            </a:r>
            <a:r>
              <a:rPr lang="en-US" sz="1600" i="1" dirty="0" smtClean="0">
                <a:latin typeface="Palatino Linotype" pitchFamily="18" charset="0"/>
              </a:rPr>
              <a:t>aff’d</a:t>
            </a:r>
            <a:r>
              <a:rPr lang="en-US" sz="1600" dirty="0" smtClean="0">
                <a:latin typeface="Palatino Linotype" pitchFamily="18" charset="0"/>
              </a:rPr>
              <a:t>, 989 A.2d 5 (Pa. 2010).</a:t>
            </a:r>
          </a:p>
          <a:p>
            <a:pPr marL="114300" indent="0" eaLnBrk="1" fontAlgn="auto" hangingPunct="1">
              <a:spcAft>
                <a:spcPts val="0"/>
              </a:spcAft>
              <a:buFont typeface="Arial" charset="0"/>
              <a:buNone/>
              <a:defRPr/>
            </a:pPr>
            <a:endParaRPr lang="en-US" sz="2400" b="1" dirty="0" smtClean="0">
              <a:latin typeface="Palatino Linotype" pitchFamily="18" charset="0"/>
            </a:endParaRPr>
          </a:p>
          <a:p>
            <a:pPr eaLnBrk="1" fontAlgn="auto" hangingPunct="1">
              <a:spcAft>
                <a:spcPts val="0"/>
              </a:spcAft>
              <a:buFont typeface="Arial" pitchFamily="34" charset="0"/>
              <a:buChar char="•"/>
              <a:defRPr/>
            </a:pPr>
            <a:endParaRPr lang="en-US" dirty="0">
              <a:latin typeface="Palatino Linotype" pitchFamily="18" charset="0"/>
            </a:endParaRPr>
          </a:p>
        </p:txBody>
      </p:sp>
      <p:sp>
        <p:nvSpPr>
          <p:cNvPr id="7" name="Slide Number Placeholder 6"/>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r>
              <a:rPr lang="en-US" dirty="0" smtClean="0"/>
              <a:t> </a:t>
            </a:r>
            <a:fld id="{F90001E9-5E74-4C6F-AC17-922836408410}" type="slidenum">
              <a:rPr lang="en-US" smtClean="0"/>
              <a:pPr>
                <a:defRPr/>
              </a:pPr>
              <a:t>4</a:t>
            </a:fld>
            <a:endParaRPr lang="en-US" dirty="0"/>
          </a:p>
        </p:txBody>
      </p:sp>
      <p:sp>
        <p:nvSpPr>
          <p:cNvPr id="5" name="TextBox 4"/>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txBody>
          <a:bodyPr/>
          <a:lstStyle/>
          <a:p>
            <a:pPr algn="ctr" eaLnBrk="1" fontAlgn="auto" hangingPunct="1">
              <a:spcAft>
                <a:spcPts val="0"/>
              </a:spcAft>
              <a:defRPr/>
            </a:pPr>
            <a:r>
              <a:rPr lang="en-US" sz="3200" b="1" u="sng" dirty="0" smtClean="0"/>
              <a:t/>
            </a:r>
            <a:br>
              <a:rPr lang="en-US" sz="3200" b="1" u="sng" dirty="0" smtClean="0"/>
            </a:br>
            <a:r>
              <a:rPr lang="en-US" sz="3200" b="1" i="1" u="sng" dirty="0" smtClean="0">
                <a:solidFill>
                  <a:schemeClr val="bg2">
                    <a:lumMod val="20000"/>
                    <a:lumOff val="80000"/>
                  </a:schemeClr>
                </a:solidFill>
                <a:latin typeface="Palatino Linotype" pitchFamily="18" charset="0"/>
              </a:rPr>
              <a:t>Plats </a:t>
            </a:r>
            <a:r>
              <a:rPr lang="en-US" sz="3200" b="1" i="1" u="sng" dirty="0">
                <a:solidFill>
                  <a:schemeClr val="bg2">
                    <a:lumMod val="20000"/>
                    <a:lumOff val="80000"/>
                  </a:schemeClr>
                </a:solidFill>
                <a:latin typeface="Palatino Linotype" pitchFamily="18" charset="0"/>
              </a:rPr>
              <a:t>and Plans </a:t>
            </a:r>
            <a:r>
              <a:rPr lang="en-US" sz="3200" b="1" dirty="0" smtClean="0"/>
              <a:t/>
            </a:r>
            <a:br>
              <a:rPr lang="en-US" sz="3200" b="1" dirty="0" smtClean="0"/>
            </a:br>
            <a:endParaRPr lang="en-US" sz="2400" dirty="0">
              <a:solidFill>
                <a:schemeClr val="tx1"/>
              </a:solidFill>
            </a:endParaRPr>
          </a:p>
        </p:txBody>
      </p:sp>
      <p:sp>
        <p:nvSpPr>
          <p:cNvPr id="5" name="Title 1"/>
          <p:cNvSpPr>
            <a:spLocks noGrp="1"/>
          </p:cNvSpPr>
          <p:nvPr>
            <p:ph idx="1"/>
          </p:nvPr>
        </p:nvSpPr>
        <p:spPr>
          <a:xfrm>
            <a:off x="647700" y="762000"/>
            <a:ext cx="7924800" cy="5638800"/>
          </a:xfrm>
        </p:spPr>
        <p:txBody>
          <a:bodyPr rtlCol="0">
            <a:normAutofit fontScale="70000" lnSpcReduction="20000"/>
          </a:bodyPr>
          <a:lstStyle/>
          <a:p>
            <a:pPr marL="0" indent="0" eaLnBrk="1" fontAlgn="auto" hangingPunct="1">
              <a:spcAft>
                <a:spcPts val="0"/>
              </a:spcAft>
              <a:buFont typeface="Arial" charset="0"/>
              <a:buNone/>
              <a:defRPr/>
            </a:pPr>
            <a:r>
              <a:rPr lang="en-US" sz="2300" dirty="0" smtClean="0">
                <a:latin typeface="Palatino Linotype" pitchFamily="18" charset="0"/>
                <a:ea typeface="Times New Roman"/>
              </a:rPr>
              <a:t>A. For the most part the </a:t>
            </a:r>
            <a:r>
              <a:rPr lang="en-US" sz="2300" dirty="0">
                <a:latin typeface="Palatino Linotype" pitchFamily="18" charset="0"/>
                <a:ea typeface="Times New Roman"/>
              </a:rPr>
              <a:t>requirements for plats and plans under the UPCA are the same as the </a:t>
            </a:r>
            <a:r>
              <a:rPr lang="en-US" sz="2300" dirty="0" smtClean="0">
                <a:latin typeface="Palatino Linotype" pitchFamily="18" charset="0"/>
                <a:ea typeface="Times New Roman"/>
              </a:rPr>
              <a:t>UCA.</a:t>
            </a:r>
          </a:p>
          <a:p>
            <a:pPr marL="0" lvl="3" indent="0" eaLnBrk="1" fontAlgn="auto" hangingPunct="1">
              <a:spcAft>
                <a:spcPts val="0"/>
              </a:spcAft>
              <a:buClr>
                <a:schemeClr val="accent1"/>
              </a:buClr>
              <a:buNone/>
              <a:defRPr/>
            </a:pPr>
            <a:endParaRPr lang="en-US" sz="2300" dirty="0" smtClean="0">
              <a:latin typeface="Palatino Linotype" pitchFamily="18" charset="0"/>
            </a:endParaRPr>
          </a:p>
          <a:p>
            <a:pPr marL="0" lvl="3" indent="0" eaLnBrk="1" fontAlgn="auto" hangingPunct="1">
              <a:spcAft>
                <a:spcPts val="0"/>
              </a:spcAft>
              <a:buClr>
                <a:schemeClr val="accent1"/>
              </a:buClr>
              <a:buNone/>
              <a:defRPr/>
            </a:pPr>
            <a:r>
              <a:rPr lang="en-US" sz="2300" dirty="0" smtClean="0">
                <a:latin typeface="Palatino Linotype" pitchFamily="18" charset="0"/>
              </a:rPr>
              <a:t>B. Plats and Plans are part of the Declaration a</a:t>
            </a:r>
            <a:r>
              <a:rPr lang="x-none" sz="2300" smtClean="0">
                <a:latin typeface="Palatino Linotype" pitchFamily="18" charset="0"/>
              </a:rPr>
              <a:t>lthough </a:t>
            </a:r>
            <a:r>
              <a:rPr lang="x-none" sz="2300">
                <a:latin typeface="Palatino Linotype" pitchFamily="18" charset="0"/>
              </a:rPr>
              <a:t>not required to be part </a:t>
            </a:r>
            <a:r>
              <a:rPr lang="x-none" sz="2300" smtClean="0">
                <a:latin typeface="Palatino Linotype" pitchFamily="18" charset="0"/>
              </a:rPr>
              <a:t>of</a:t>
            </a:r>
            <a:r>
              <a:rPr lang="en-US" sz="2300" dirty="0" smtClean="0">
                <a:latin typeface="Palatino Linotype" pitchFamily="18" charset="0"/>
              </a:rPr>
              <a:t> the</a:t>
            </a:r>
            <a:r>
              <a:rPr lang="x-none" sz="2300" smtClean="0">
                <a:latin typeface="Palatino Linotype" pitchFamily="18" charset="0"/>
              </a:rPr>
              <a:t> </a:t>
            </a:r>
            <a:r>
              <a:rPr lang="x-none" sz="2300">
                <a:latin typeface="Palatino Linotype" pitchFamily="18" charset="0"/>
              </a:rPr>
              <a:t>public offering </a:t>
            </a:r>
            <a:r>
              <a:rPr lang="x-none" sz="2300" smtClean="0">
                <a:latin typeface="Palatino Linotype" pitchFamily="18" charset="0"/>
              </a:rPr>
              <a:t>statement</a:t>
            </a:r>
            <a:r>
              <a:rPr lang="en-US" sz="2300" dirty="0" smtClean="0">
                <a:latin typeface="Palatino Linotype" pitchFamily="18" charset="0"/>
              </a:rPr>
              <a:t>.  P</a:t>
            </a:r>
            <a:r>
              <a:rPr lang="x-none" sz="2300" smtClean="0">
                <a:latin typeface="Palatino Linotype" pitchFamily="18" charset="0"/>
              </a:rPr>
              <a:t>lats</a:t>
            </a:r>
            <a:r>
              <a:rPr lang="en-US" sz="2300" dirty="0" smtClean="0">
                <a:latin typeface="Palatino Linotype" pitchFamily="18" charset="0"/>
              </a:rPr>
              <a:t> </a:t>
            </a:r>
            <a:r>
              <a:rPr lang="x-none" sz="2300" smtClean="0">
                <a:latin typeface="Palatino Linotype" pitchFamily="18" charset="0"/>
              </a:rPr>
              <a:t>and </a:t>
            </a:r>
            <a:r>
              <a:rPr lang="x-none" sz="2300">
                <a:latin typeface="Palatino Linotype" pitchFamily="18" charset="0"/>
              </a:rPr>
              <a:t>plans should be made available for inspection by purchasers during normal business hours in the sales </a:t>
            </a:r>
            <a:r>
              <a:rPr lang="x-none" sz="2300" smtClean="0">
                <a:latin typeface="Palatino Linotype" pitchFamily="18" charset="0"/>
              </a:rPr>
              <a:t>center</a:t>
            </a:r>
            <a:r>
              <a:rPr lang="en-US" sz="2300" dirty="0" smtClean="0">
                <a:latin typeface="Palatino Linotype" pitchFamily="18" charset="0"/>
              </a:rPr>
              <a:t>.</a:t>
            </a:r>
          </a:p>
          <a:p>
            <a:pPr marL="0" lvl="3" indent="0" eaLnBrk="1" fontAlgn="auto" hangingPunct="1">
              <a:spcAft>
                <a:spcPts val="0"/>
              </a:spcAft>
              <a:buClr>
                <a:schemeClr val="accent1"/>
              </a:buClr>
              <a:buNone/>
              <a:defRPr/>
            </a:pPr>
            <a:endParaRPr lang="en-US" sz="2300" dirty="0">
              <a:latin typeface="Palatino Linotype" pitchFamily="18" charset="0"/>
            </a:endParaRPr>
          </a:p>
          <a:p>
            <a:pPr marL="0" lvl="3" indent="0" eaLnBrk="1" fontAlgn="auto" hangingPunct="1">
              <a:spcAft>
                <a:spcPts val="0"/>
              </a:spcAft>
              <a:buClr>
                <a:schemeClr val="accent1"/>
              </a:buClr>
              <a:buNone/>
              <a:defRPr/>
            </a:pPr>
            <a:r>
              <a:rPr lang="en-US" sz="2300" dirty="0" smtClean="0">
                <a:latin typeface="Palatino Linotype" pitchFamily="18" charset="0"/>
              </a:rPr>
              <a:t>C. UCA §3210 requires plats to show  location and dimensions of Convertible Real Estate and Withdrawable Real Estate &amp; must be amended accordingly.</a:t>
            </a:r>
          </a:p>
          <a:p>
            <a:pPr marL="0" lvl="3" indent="0" eaLnBrk="1" fontAlgn="auto" hangingPunct="1">
              <a:spcAft>
                <a:spcPts val="0"/>
              </a:spcAft>
              <a:buClr>
                <a:schemeClr val="accent1"/>
              </a:buClr>
              <a:buNone/>
              <a:defRPr/>
            </a:pPr>
            <a:endParaRPr lang="en-US" sz="2300" dirty="0">
              <a:latin typeface="Palatino Linotype" pitchFamily="18" charset="0"/>
            </a:endParaRPr>
          </a:p>
          <a:p>
            <a:pPr marL="0" lvl="3" indent="0" eaLnBrk="1" fontAlgn="auto" hangingPunct="1">
              <a:spcAft>
                <a:spcPts val="0"/>
              </a:spcAft>
              <a:buClr>
                <a:schemeClr val="accent1"/>
              </a:buClr>
              <a:buNone/>
              <a:defRPr/>
            </a:pPr>
            <a:r>
              <a:rPr lang="en-US" sz="2300" dirty="0" smtClean="0">
                <a:latin typeface="Palatino Linotype" pitchFamily="18" charset="0"/>
              </a:rPr>
              <a:t>D. UPCA §5201 requires the location and dimensions of Convertible Real Estate, Withdrawable Real Estate and </a:t>
            </a:r>
            <a:r>
              <a:rPr lang="en-US" sz="2300" b="1" dirty="0" smtClean="0">
                <a:latin typeface="Palatino Linotype" pitchFamily="18" charset="0"/>
              </a:rPr>
              <a:t>Additional </a:t>
            </a:r>
            <a:r>
              <a:rPr lang="en-US" sz="2300" dirty="0" smtClean="0">
                <a:latin typeface="Palatino Linotype" pitchFamily="18" charset="0"/>
              </a:rPr>
              <a:t>Real Estate and must be amended accordingly.</a:t>
            </a:r>
          </a:p>
          <a:p>
            <a:pPr marL="0" lvl="3" indent="0" eaLnBrk="1" fontAlgn="auto" hangingPunct="1">
              <a:spcAft>
                <a:spcPts val="0"/>
              </a:spcAft>
              <a:buClr>
                <a:schemeClr val="accent1"/>
              </a:buClr>
              <a:buNone/>
              <a:defRPr/>
            </a:pPr>
            <a:endParaRPr lang="en-US" sz="2300" dirty="0">
              <a:latin typeface="Palatino Linotype" pitchFamily="18" charset="0"/>
            </a:endParaRPr>
          </a:p>
          <a:p>
            <a:pPr marL="0" lvl="3" indent="0" eaLnBrk="1" fontAlgn="auto" hangingPunct="1">
              <a:spcAft>
                <a:spcPts val="0"/>
              </a:spcAft>
              <a:buClr>
                <a:schemeClr val="accent1"/>
              </a:buClr>
              <a:buNone/>
              <a:defRPr/>
            </a:pPr>
            <a:r>
              <a:rPr lang="en-US" sz="2300" dirty="0" smtClean="0">
                <a:latin typeface="Palatino Linotype" pitchFamily="18" charset="0"/>
              </a:rPr>
              <a:t>E.  Separate plats and plans not required if all information is included in plat or plan.</a:t>
            </a:r>
            <a:endParaRPr lang="en-US" sz="2300" dirty="0">
              <a:latin typeface="Palatino Linotype" pitchFamily="18" charset="0"/>
            </a:endParaRPr>
          </a:p>
          <a:p>
            <a:pPr marL="114300" lvl="3" indent="0" algn="ctr" eaLnBrk="1" fontAlgn="auto" hangingPunct="1">
              <a:spcAft>
                <a:spcPts val="0"/>
              </a:spcAft>
              <a:buClr>
                <a:schemeClr val="accent1"/>
              </a:buClr>
              <a:buFont typeface="Arial" pitchFamily="34" charset="0"/>
              <a:buNone/>
              <a:defRPr/>
            </a:pPr>
            <a:endParaRPr lang="en-US" sz="1600" b="1" i="1" u="sng" dirty="0" smtClean="0">
              <a:solidFill>
                <a:schemeClr val="tx2"/>
              </a:solidFill>
              <a:latin typeface="Palatino Linotype" pitchFamily="18" charset="0"/>
            </a:endParaRPr>
          </a:p>
          <a:p>
            <a:pPr marL="114300" lvl="3" indent="0" algn="ctr" eaLnBrk="1" fontAlgn="auto" hangingPunct="1">
              <a:spcAft>
                <a:spcPts val="0"/>
              </a:spcAft>
              <a:buClr>
                <a:schemeClr val="accent1"/>
              </a:buClr>
              <a:buFont typeface="Arial" pitchFamily="34" charset="0"/>
              <a:buNone/>
              <a:defRPr/>
            </a:pPr>
            <a:r>
              <a:rPr lang="x-none" sz="2600" b="1" i="1" u="sng" smtClean="0">
                <a:solidFill>
                  <a:schemeClr val="bg1">
                    <a:lumMod val="75000"/>
                  </a:schemeClr>
                </a:solidFill>
                <a:latin typeface="Palatino Linotype" pitchFamily="18" charset="0"/>
              </a:rPr>
              <a:t>Plats </a:t>
            </a:r>
            <a:r>
              <a:rPr lang="en-US" sz="2600" b="1" i="1" u="sng" dirty="0" smtClean="0">
                <a:solidFill>
                  <a:schemeClr val="bg1">
                    <a:lumMod val="75000"/>
                  </a:schemeClr>
                </a:solidFill>
                <a:latin typeface="Palatino Linotype" pitchFamily="18" charset="0"/>
              </a:rPr>
              <a:t>Shall Include</a:t>
            </a:r>
            <a:r>
              <a:rPr lang="x-none" sz="2600" b="1" i="1" u="sng" smtClean="0">
                <a:solidFill>
                  <a:schemeClr val="bg1">
                    <a:lumMod val="75000"/>
                  </a:schemeClr>
                </a:solidFill>
                <a:latin typeface="Palatino Linotype" pitchFamily="18" charset="0"/>
              </a:rPr>
              <a:t>:</a:t>
            </a:r>
            <a:endParaRPr lang="en-US" sz="2600" b="1" i="1" u="sng" dirty="0" smtClean="0">
              <a:solidFill>
                <a:schemeClr val="bg1">
                  <a:lumMod val="75000"/>
                </a:schemeClr>
              </a:solidFill>
              <a:latin typeface="Palatino Linotype" pitchFamily="18" charset="0"/>
            </a:endParaRPr>
          </a:p>
          <a:p>
            <a:pPr marL="114300" lvl="3" indent="0" algn="ctr" eaLnBrk="1" fontAlgn="auto" hangingPunct="1">
              <a:spcAft>
                <a:spcPts val="0"/>
              </a:spcAft>
              <a:buClr>
                <a:schemeClr val="accent1"/>
              </a:buClr>
              <a:buFont typeface="Arial" pitchFamily="34" charset="0"/>
              <a:buNone/>
              <a:defRPr/>
            </a:pPr>
            <a:endParaRPr lang="en-US" sz="1100" b="1" i="1" u="sng" dirty="0" smtClean="0">
              <a:solidFill>
                <a:schemeClr val="bg1">
                  <a:lumMod val="75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Name</a:t>
            </a:r>
            <a:r>
              <a:rPr lang="x-none" sz="2100">
                <a:solidFill>
                  <a:schemeClr val="accent4">
                    <a:lumMod val="10000"/>
                  </a:schemeClr>
                </a:solidFill>
                <a:latin typeface="Palatino Linotype" pitchFamily="18" charset="0"/>
              </a:rPr>
              <a:t>, location and dimensions of the </a:t>
            </a:r>
            <a:r>
              <a:rPr lang="x-none" sz="2100" smtClean="0">
                <a:solidFill>
                  <a:schemeClr val="accent4">
                    <a:lumMod val="10000"/>
                  </a:schemeClr>
                </a:solidFill>
                <a:latin typeface="Palatino Linotype" pitchFamily="18" charset="0"/>
              </a:rPr>
              <a:t>condominium.</a:t>
            </a:r>
            <a:endParaRPr lang="en-US" sz="2100" dirty="0" smtClean="0">
              <a:solidFill>
                <a:schemeClr val="accent4">
                  <a:lumMod val="10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Location </a:t>
            </a:r>
            <a:r>
              <a:rPr lang="x-none" sz="2100">
                <a:solidFill>
                  <a:schemeClr val="accent4">
                    <a:lumMod val="10000"/>
                  </a:schemeClr>
                </a:solidFill>
                <a:latin typeface="Palatino Linotype" pitchFamily="18" charset="0"/>
              </a:rPr>
              <a:t>and dimensions of existing </a:t>
            </a:r>
            <a:r>
              <a:rPr lang="x-none" sz="2100" smtClean="0">
                <a:solidFill>
                  <a:schemeClr val="accent4">
                    <a:lumMod val="10000"/>
                  </a:schemeClr>
                </a:solidFill>
                <a:latin typeface="Palatino Linotype" pitchFamily="18" charset="0"/>
              </a:rPr>
              <a:t>improvements.</a:t>
            </a:r>
            <a:endParaRPr lang="en-US" sz="2100" dirty="0" smtClean="0">
              <a:solidFill>
                <a:schemeClr val="accent4">
                  <a:lumMod val="10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Contemplated </a:t>
            </a:r>
            <a:r>
              <a:rPr lang="x-none" sz="2100">
                <a:solidFill>
                  <a:schemeClr val="accent4">
                    <a:lumMod val="10000"/>
                  </a:schemeClr>
                </a:solidFill>
                <a:latin typeface="Palatino Linotype" pitchFamily="18" charset="0"/>
              </a:rPr>
              <a:t>improvements </a:t>
            </a:r>
            <a:r>
              <a:rPr lang="x-none" sz="2100" smtClean="0">
                <a:solidFill>
                  <a:schemeClr val="accent4">
                    <a:lumMod val="10000"/>
                  </a:schemeClr>
                </a:solidFill>
                <a:latin typeface="Palatino Linotype" pitchFamily="18" charset="0"/>
              </a:rPr>
              <a:t>-</a:t>
            </a:r>
            <a:r>
              <a:rPr lang="en-US" sz="2100" dirty="0" smtClean="0">
                <a:solidFill>
                  <a:schemeClr val="accent4">
                    <a:lumMod val="10000"/>
                  </a:schemeClr>
                </a:solidFill>
                <a:latin typeface="Palatino Linotype" pitchFamily="18" charset="0"/>
              </a:rPr>
              <a:t> </a:t>
            </a:r>
            <a:r>
              <a:rPr lang="x-none" sz="2100" smtClean="0">
                <a:solidFill>
                  <a:schemeClr val="accent4">
                    <a:lumMod val="10000"/>
                  </a:schemeClr>
                </a:solidFill>
                <a:latin typeface="Palatino Linotype" pitchFamily="18" charset="0"/>
              </a:rPr>
              <a:t>“</a:t>
            </a:r>
            <a:r>
              <a:rPr lang="x-none" sz="2100">
                <a:solidFill>
                  <a:schemeClr val="accent4">
                    <a:lumMod val="10000"/>
                  </a:schemeClr>
                </a:solidFill>
                <a:latin typeface="Palatino Linotype" pitchFamily="18" charset="0"/>
              </a:rPr>
              <a:t>MUST BE BUILT” or “NEED NOT BE BUILT</a:t>
            </a:r>
            <a:r>
              <a:rPr lang="x-none" sz="2100" smtClean="0">
                <a:solidFill>
                  <a:schemeClr val="accent4">
                    <a:lumMod val="10000"/>
                  </a:schemeClr>
                </a:solidFill>
                <a:latin typeface="Palatino Linotype" pitchFamily="18" charset="0"/>
              </a:rPr>
              <a:t>.”</a:t>
            </a:r>
            <a:endParaRPr lang="en-US" sz="2100" dirty="0" smtClean="0">
              <a:solidFill>
                <a:schemeClr val="accent4">
                  <a:lumMod val="10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Location </a:t>
            </a:r>
            <a:r>
              <a:rPr lang="x-none" sz="2100">
                <a:solidFill>
                  <a:schemeClr val="accent4">
                    <a:lumMod val="10000"/>
                  </a:schemeClr>
                </a:solidFill>
                <a:latin typeface="Palatino Linotype" pitchFamily="18" charset="0"/>
              </a:rPr>
              <a:t>and dimensions of Convertible Real Estate and Withdrawable Real </a:t>
            </a:r>
            <a:r>
              <a:rPr lang="x-none" sz="2100" smtClean="0">
                <a:solidFill>
                  <a:schemeClr val="accent4">
                    <a:lumMod val="10000"/>
                  </a:schemeClr>
                </a:solidFill>
                <a:latin typeface="Palatino Linotype" pitchFamily="18" charset="0"/>
              </a:rPr>
              <a:t>Estate.</a:t>
            </a:r>
            <a:endParaRPr lang="en-US" sz="2100" dirty="0" smtClean="0">
              <a:solidFill>
                <a:schemeClr val="accent4">
                  <a:lumMod val="10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Encroachments </a:t>
            </a:r>
            <a:r>
              <a:rPr lang="x-none" sz="2100">
                <a:solidFill>
                  <a:schemeClr val="accent4">
                    <a:lumMod val="10000"/>
                  </a:schemeClr>
                </a:solidFill>
                <a:latin typeface="Palatino Linotype" pitchFamily="18" charset="0"/>
              </a:rPr>
              <a:t>by or upon the </a:t>
            </a:r>
            <a:r>
              <a:rPr lang="x-none" sz="2100" smtClean="0">
                <a:solidFill>
                  <a:schemeClr val="accent4">
                    <a:lumMod val="10000"/>
                  </a:schemeClr>
                </a:solidFill>
                <a:latin typeface="Palatino Linotype" pitchFamily="18" charset="0"/>
              </a:rPr>
              <a:t>condominium.</a:t>
            </a:r>
            <a:endParaRPr lang="en-US" sz="2100" dirty="0" smtClean="0">
              <a:solidFill>
                <a:schemeClr val="accent4">
                  <a:lumMod val="10000"/>
                </a:schemeClr>
              </a:solidFill>
              <a:latin typeface="Palatino Linotype" pitchFamily="18" charset="0"/>
            </a:endParaRPr>
          </a:p>
          <a:p>
            <a:pPr marL="914400" lvl="3" fontAlgn="auto">
              <a:spcAft>
                <a:spcPts val="0"/>
              </a:spcAft>
              <a:buClrTx/>
              <a:defRPr/>
            </a:pPr>
            <a:r>
              <a:rPr lang="x-none" sz="2100" smtClean="0">
                <a:solidFill>
                  <a:schemeClr val="accent4">
                    <a:lumMod val="10000"/>
                  </a:schemeClr>
                </a:solidFill>
                <a:latin typeface="Palatino Linotype" pitchFamily="18" charset="0"/>
              </a:rPr>
              <a:t>Easements </a:t>
            </a:r>
            <a:r>
              <a:rPr lang="x-none" sz="2100">
                <a:solidFill>
                  <a:schemeClr val="accent4">
                    <a:lumMod val="10000"/>
                  </a:schemeClr>
                </a:solidFill>
                <a:latin typeface="Palatino Linotype" pitchFamily="18" charset="0"/>
              </a:rPr>
              <a:t>serving or burdening the </a:t>
            </a:r>
            <a:r>
              <a:rPr lang="x-none" sz="2100" smtClean="0">
                <a:solidFill>
                  <a:schemeClr val="accent4">
                    <a:lumMod val="10000"/>
                  </a:schemeClr>
                </a:solidFill>
                <a:latin typeface="Palatino Linotype" pitchFamily="18" charset="0"/>
              </a:rPr>
              <a:t>condominium…</a:t>
            </a:r>
            <a:endParaRPr lang="en-US" sz="2100" dirty="0" smtClean="0">
              <a:solidFill>
                <a:schemeClr val="accent4">
                  <a:lumMod val="10000"/>
                </a:schemeClr>
              </a:solidFill>
              <a:latin typeface="Palatino Linotype" pitchFamily="18" charset="0"/>
            </a:endParaRPr>
          </a:p>
          <a:p>
            <a:pPr marL="342900" lvl="3" eaLnBrk="1" fontAlgn="auto" hangingPunct="1">
              <a:spcAft>
                <a:spcPts val="0"/>
              </a:spcAft>
              <a:buClr>
                <a:schemeClr val="accent1"/>
              </a:buClr>
              <a:buNone/>
              <a:defRPr/>
            </a:pPr>
            <a:endParaRPr lang="en-US" sz="2100" dirty="0">
              <a:latin typeface="Palatino Linotype" pitchFamily="18" charset="0"/>
            </a:endParaRPr>
          </a:p>
          <a:p>
            <a:pPr marL="342900" lvl="3" eaLnBrk="1" fontAlgn="auto" hangingPunct="1">
              <a:spcAft>
                <a:spcPts val="0"/>
              </a:spcAft>
              <a:buClr>
                <a:schemeClr val="accent1"/>
              </a:buClr>
              <a:buFont typeface="Arial" pitchFamily="34" charset="0"/>
              <a:buChar char="•"/>
              <a:defRPr/>
            </a:pPr>
            <a:endParaRPr lang="en-US" dirty="0" smtClean="0">
              <a:latin typeface="Palatino Linotype" pitchFamily="18" charset="0"/>
            </a:endParaRPr>
          </a:p>
          <a:p>
            <a:pPr marL="342900" lvl="3" eaLnBrk="1" fontAlgn="auto" hangingPunct="1">
              <a:spcAft>
                <a:spcPts val="0"/>
              </a:spcAft>
              <a:buClr>
                <a:schemeClr val="accent1"/>
              </a:buClr>
              <a:buFont typeface="Arial" pitchFamily="34" charset="0"/>
              <a:buChar char="•"/>
              <a:defRPr/>
            </a:pPr>
            <a:endParaRPr lang="en-US" dirty="0"/>
          </a:p>
          <a:p>
            <a:pPr eaLnBrk="1" fontAlgn="auto" hangingPunct="1">
              <a:spcAft>
                <a:spcPts val="0"/>
              </a:spcAft>
              <a:buFont typeface="Arial" pitchFamily="34" charset="0"/>
              <a:buChar char="•"/>
              <a:defRPr/>
            </a:pPr>
            <a:endParaRPr lang="en-US" sz="2400" dirty="0">
              <a:latin typeface="Palatino Linotype" pitchFamily="18" charset="0"/>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5CED56A3-F4F8-4B96-A647-125AFC8877FD}" type="slidenum">
              <a:rPr lang="en-US" smtClean="0"/>
              <a:pPr>
                <a:defRPr/>
              </a:pPr>
              <a:t>5</a:t>
            </a:fld>
            <a:endParaRPr lang="en-US" dirty="0"/>
          </a:p>
        </p:txBody>
      </p:sp>
      <p:sp>
        <p:nvSpPr>
          <p:cNvPr id="8" name="TextBox 7"/>
          <p:cNvSpPr txBox="1"/>
          <p:nvPr/>
        </p:nvSpPr>
        <p:spPr>
          <a:xfrm>
            <a:off x="3124200" y="6488668"/>
            <a:ext cx="2971800" cy="369332"/>
          </a:xfrm>
          <a:prstGeom prst="rect">
            <a:avLst/>
          </a:prstGeom>
          <a:noFill/>
        </p:spPr>
        <p:txBody>
          <a:bodyPr wrap="square" rtlCol="0">
            <a:spAutoFit/>
          </a:bodyPr>
          <a:lstStyle/>
          <a:p>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8077200" cy="609600"/>
          </a:xfrm>
        </p:spPr>
        <p:txBody>
          <a:bodyPr/>
          <a:lstStyle/>
          <a:p>
            <a:pPr lvl="3" algn="ctr" eaLnBrk="1" fontAlgn="auto" hangingPunct="1">
              <a:spcBef>
                <a:spcPct val="20000"/>
              </a:spcBef>
              <a:spcAft>
                <a:spcPts val="0"/>
              </a:spcAft>
              <a:defRPr/>
            </a:pPr>
            <a:r>
              <a:rPr lang="x-none" sz="2400" b="1" i="1" u="sng" kern="1200" smtClean="0">
                <a:solidFill>
                  <a:schemeClr val="bg1"/>
                </a:solidFill>
                <a:latin typeface="Palatino Linotype" pitchFamily="18" charset="0"/>
                <a:ea typeface="+mn-ea"/>
                <a:cs typeface="+mn-cs"/>
              </a:rPr>
              <a:t>Plats </a:t>
            </a:r>
            <a:r>
              <a:rPr lang="en-US" sz="2400" b="1" i="1" u="sng" kern="1200" dirty="0" smtClean="0">
                <a:solidFill>
                  <a:schemeClr val="bg1"/>
                </a:solidFill>
                <a:latin typeface="Palatino Linotype" pitchFamily="18" charset="0"/>
                <a:ea typeface="+mn-ea"/>
                <a:cs typeface="+mn-cs"/>
              </a:rPr>
              <a:t>cont’d…</a:t>
            </a:r>
            <a:endParaRPr lang="en-US" sz="2400" b="1" i="1" u="sng" kern="1200" dirty="0">
              <a:solidFill>
                <a:schemeClr val="bg1"/>
              </a:solidFill>
              <a:latin typeface="Palatino Linotype" pitchFamily="18" charset="0"/>
              <a:ea typeface="+mn-ea"/>
              <a:cs typeface="+mn-cs"/>
            </a:endParaRPr>
          </a:p>
        </p:txBody>
      </p:sp>
      <p:sp>
        <p:nvSpPr>
          <p:cNvPr id="3" name="Content Placeholder 2"/>
          <p:cNvSpPr>
            <a:spLocks noGrp="1"/>
          </p:cNvSpPr>
          <p:nvPr>
            <p:ph idx="1"/>
          </p:nvPr>
        </p:nvSpPr>
        <p:spPr>
          <a:xfrm>
            <a:off x="685800" y="685800"/>
            <a:ext cx="7924800" cy="5650468"/>
          </a:xfrm>
        </p:spPr>
        <p:txBody>
          <a:bodyPr/>
          <a:lstStyle/>
          <a:p>
            <a:pPr marL="914400" lvl="3" fontAlgn="auto">
              <a:spcAft>
                <a:spcPts val="0"/>
              </a:spcAft>
              <a:buClr>
                <a:srgbClr val="A9A57C"/>
              </a:buClr>
              <a:defRPr/>
            </a:pPr>
            <a:r>
              <a:rPr lang="x-none">
                <a:solidFill>
                  <a:schemeClr val="accent4">
                    <a:lumMod val="10000"/>
                  </a:schemeClr>
                </a:solidFill>
                <a:latin typeface="Palatino Linotype" pitchFamily="18" charset="0"/>
              </a:rPr>
              <a:t>Location and dimensions of any vertical unit boundaries not shown on the plans.</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Location with established datum line of any horizontal unit boundaries not shown on the plans.</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Distance between noncontiguous parcels.</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Location and dimensions of limited common elements.</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All other matters customarily shown on land surveys</a:t>
            </a:r>
            <a:r>
              <a:rPr lang="x-none" smtClean="0">
                <a:solidFill>
                  <a:schemeClr val="accent4">
                    <a:lumMod val="10000"/>
                  </a:schemeClr>
                </a:solidFill>
                <a:latin typeface="Palatino Linotype" pitchFamily="18" charset="0"/>
              </a:rPr>
              <a:t>.</a:t>
            </a:r>
            <a:endParaRPr lang="en-US" dirty="0" smtClean="0">
              <a:solidFill>
                <a:schemeClr val="accent4">
                  <a:lumMod val="10000"/>
                </a:schemeClr>
              </a:solidFill>
              <a:latin typeface="Palatino Linotype" pitchFamily="18" charset="0"/>
            </a:endParaRPr>
          </a:p>
          <a:p>
            <a:pPr marL="914400" lvl="3" fontAlgn="auto">
              <a:spcAft>
                <a:spcPts val="0"/>
              </a:spcAft>
              <a:buClr>
                <a:srgbClr val="A9A57C"/>
              </a:buClr>
              <a:defRPr/>
            </a:pPr>
            <a:r>
              <a:rPr lang="en-US" dirty="0" smtClean="0">
                <a:solidFill>
                  <a:schemeClr val="accent4">
                    <a:lumMod val="10000"/>
                  </a:schemeClr>
                </a:solidFill>
                <a:latin typeface="Palatino Linotype" pitchFamily="18" charset="0"/>
              </a:rPr>
              <a:t>Easements serving or burdening the condominium</a:t>
            </a:r>
            <a:endParaRPr lang="en-US" dirty="0">
              <a:solidFill>
                <a:schemeClr val="accent4">
                  <a:lumMod val="10000"/>
                </a:schemeClr>
              </a:solidFill>
              <a:latin typeface="Palatino Linotype" pitchFamily="18" charset="0"/>
            </a:endParaRPr>
          </a:p>
          <a:p>
            <a:pPr marL="0" lvl="3" indent="0" algn="ctr" eaLnBrk="1" fontAlgn="auto" hangingPunct="1">
              <a:spcAft>
                <a:spcPts val="0"/>
              </a:spcAft>
              <a:buClr>
                <a:srgbClr val="A9A57C"/>
              </a:buClr>
              <a:buFont typeface="Arial" charset="0"/>
              <a:buNone/>
              <a:defRPr/>
            </a:pPr>
            <a:endParaRPr lang="en-US" sz="800" b="1" i="1" u="sng" dirty="0">
              <a:solidFill>
                <a:srgbClr val="675E47"/>
              </a:solidFill>
              <a:latin typeface="Palatino Linotype" pitchFamily="18" charset="0"/>
            </a:endParaRPr>
          </a:p>
          <a:p>
            <a:pPr marL="0" lvl="3" indent="0" algn="ctr" eaLnBrk="1" fontAlgn="auto" hangingPunct="1">
              <a:spcAft>
                <a:spcPts val="0"/>
              </a:spcAft>
              <a:buClr>
                <a:srgbClr val="A9A57C"/>
              </a:buClr>
              <a:buFont typeface="Arial" charset="0"/>
              <a:buNone/>
              <a:defRPr/>
            </a:pPr>
            <a:r>
              <a:rPr lang="x-none" sz="2000" b="1" i="1" u="sng" smtClean="0">
                <a:solidFill>
                  <a:schemeClr val="bg1">
                    <a:lumMod val="75000"/>
                  </a:schemeClr>
                </a:solidFill>
                <a:latin typeface="Palatino Linotype" pitchFamily="18" charset="0"/>
              </a:rPr>
              <a:t>Plans </a:t>
            </a:r>
            <a:r>
              <a:rPr lang="en-US" sz="2000" b="1" i="1" u="sng" dirty="0" smtClean="0">
                <a:solidFill>
                  <a:schemeClr val="bg1">
                    <a:lumMod val="75000"/>
                  </a:schemeClr>
                </a:solidFill>
                <a:latin typeface="Palatino Linotype" pitchFamily="18" charset="0"/>
              </a:rPr>
              <a:t>Shall Include</a:t>
            </a:r>
          </a:p>
          <a:p>
            <a:pPr marL="114300" lvl="3" indent="0" algn="ctr" eaLnBrk="1" fontAlgn="auto" hangingPunct="1">
              <a:spcAft>
                <a:spcPts val="0"/>
              </a:spcAft>
              <a:buClr>
                <a:srgbClr val="A9A57C"/>
              </a:buClr>
              <a:buFont typeface="Arial" charset="0"/>
              <a:buNone/>
              <a:defRPr/>
            </a:pPr>
            <a:endParaRPr lang="en-US" sz="800" b="1" i="1" u="sng" dirty="0" smtClean="0">
              <a:solidFill>
                <a:srgbClr val="675E47"/>
              </a:solidFill>
              <a:latin typeface="Palatino Linotype" pitchFamily="18" charset="0"/>
            </a:endParaRPr>
          </a:p>
          <a:p>
            <a:pPr marL="914400" lvl="3" fontAlgn="auto">
              <a:spcAft>
                <a:spcPts val="0"/>
              </a:spcAft>
              <a:buClr>
                <a:srgbClr val="A9A57C"/>
              </a:buClr>
              <a:defRPr/>
            </a:pPr>
            <a:r>
              <a:rPr lang="en-US" dirty="0" smtClean="0">
                <a:solidFill>
                  <a:schemeClr val="accent4">
                    <a:lumMod val="10000"/>
                  </a:schemeClr>
                </a:solidFill>
                <a:latin typeface="Palatino Linotype" pitchFamily="18" charset="0"/>
              </a:rPr>
              <a:t>Required </a:t>
            </a:r>
            <a:r>
              <a:rPr lang="en-US" dirty="0">
                <a:solidFill>
                  <a:schemeClr val="accent4">
                    <a:lumMod val="10000"/>
                  </a:schemeClr>
                </a:solidFill>
                <a:latin typeface="Palatino Linotype" pitchFamily="18" charset="0"/>
              </a:rPr>
              <a:t>for every building that contain or comprise all or part of any </a:t>
            </a:r>
            <a:r>
              <a:rPr lang="en-US" dirty="0" smtClean="0">
                <a:solidFill>
                  <a:schemeClr val="accent4">
                    <a:lumMod val="10000"/>
                  </a:schemeClr>
                </a:solidFill>
                <a:latin typeface="Palatino Linotype" pitchFamily="18" charset="0"/>
              </a:rPr>
              <a:t>unit.</a:t>
            </a:r>
          </a:p>
          <a:p>
            <a:pPr marL="914400" lvl="3" fontAlgn="auto">
              <a:spcAft>
                <a:spcPts val="0"/>
              </a:spcAft>
              <a:buClr>
                <a:srgbClr val="A9A57C"/>
              </a:buClr>
              <a:defRPr/>
            </a:pPr>
            <a:r>
              <a:rPr lang="x-none">
                <a:solidFill>
                  <a:schemeClr val="accent4">
                    <a:lumMod val="10000"/>
                  </a:schemeClr>
                </a:solidFill>
                <a:latin typeface="Palatino Linotype" pitchFamily="18" charset="0"/>
              </a:rPr>
              <a:t>Location and dimensions of the vertical boundaries of each unit</a:t>
            </a:r>
            <a:r>
              <a:rPr lang="x-none" smtClean="0">
                <a:solidFill>
                  <a:schemeClr val="accent4">
                    <a:lumMod val="10000"/>
                  </a:schemeClr>
                </a:solidFill>
                <a:latin typeface="Palatino Linotype" pitchFamily="18" charset="0"/>
              </a:rPr>
              <a:t>.</a:t>
            </a:r>
            <a:endParaRPr lang="en-US" dirty="0" smtClean="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Horizontal unit boundaries with established datum not shown on plat</a:t>
            </a:r>
            <a:r>
              <a:rPr lang="x-none" smtClean="0">
                <a:solidFill>
                  <a:schemeClr val="accent4">
                    <a:lumMod val="10000"/>
                  </a:schemeClr>
                </a:solidFill>
                <a:latin typeface="Palatino Linotype" pitchFamily="18" charset="0"/>
              </a:rPr>
              <a:t>.</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Any units that may be subdivided or converted by the declarant to create additional units or common elements.</a:t>
            </a:r>
            <a:endParaRPr lang="en-US" dirty="0">
              <a:solidFill>
                <a:schemeClr val="accent4">
                  <a:lumMod val="10000"/>
                </a:schemeClr>
              </a:solidFill>
              <a:latin typeface="Palatino Linotype" pitchFamily="18" charset="0"/>
            </a:endParaRPr>
          </a:p>
          <a:p>
            <a:pPr marL="914400" lvl="3" fontAlgn="auto">
              <a:spcAft>
                <a:spcPts val="0"/>
              </a:spcAft>
              <a:buClr>
                <a:srgbClr val="A9A57C"/>
              </a:buClr>
              <a:defRPr/>
            </a:pPr>
            <a:r>
              <a:rPr lang="x-none">
                <a:solidFill>
                  <a:schemeClr val="accent4">
                    <a:lumMod val="10000"/>
                  </a:schemeClr>
                </a:solidFill>
                <a:latin typeface="Palatino Linotype" pitchFamily="18" charset="0"/>
              </a:rPr>
              <a:t>Location and dimensions of limited common elements not shown on plat</a:t>
            </a:r>
            <a:r>
              <a:rPr lang="x-none" smtClean="0">
                <a:solidFill>
                  <a:schemeClr val="accent4">
                    <a:lumMod val="10000"/>
                  </a:schemeClr>
                </a:solidFill>
                <a:latin typeface="Palatino Linotype" pitchFamily="18" charset="0"/>
              </a:rPr>
              <a:t>.</a:t>
            </a:r>
            <a:endParaRPr lang="en-US" dirty="0">
              <a:solidFill>
                <a:schemeClr val="accent4">
                  <a:lumMod val="10000"/>
                </a:schemeClr>
              </a:solidFill>
              <a:latin typeface="Palatino Linotype" pitchFamily="18" charset="0"/>
            </a:endParaRPr>
          </a:p>
        </p:txBody>
      </p:sp>
      <p:sp>
        <p:nvSpPr>
          <p:cNvPr id="7" name="Slide Number Placeholder 6"/>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611433A4-A101-4EDF-B529-2C8A5A0601FA}" type="slidenum">
              <a:rPr lang="en-US" smtClean="0"/>
              <a:pPr>
                <a:defRPr/>
              </a:pPr>
              <a:t>6</a:t>
            </a:fld>
            <a:endParaRPr lang="en-US" dirty="0"/>
          </a:p>
        </p:txBody>
      </p:sp>
      <p:sp>
        <p:nvSpPr>
          <p:cNvPr id="6" name="TextBox 5"/>
          <p:cNvSpPr txBox="1"/>
          <p:nvPr/>
        </p:nvSpPr>
        <p:spPr>
          <a:xfrm>
            <a:off x="35814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8458200" cy="6858000"/>
          </a:xfrm>
          <a:prstGeom prst="rect">
            <a:avLst/>
          </a:prstGeom>
          <a:noFill/>
          <a:ln w="9525">
            <a:solidFill>
              <a:srgbClr val="558ED5"/>
            </a:solidFill>
            <a:miter lim="800000"/>
            <a:headEnd/>
            <a:tailEnd/>
          </a:ln>
        </p:spPr>
      </p:pic>
      <p:sp>
        <p:nvSpPr>
          <p:cNvPr id="5" name="Rectangle 4"/>
          <p:cNvSpPr/>
          <p:nvPr/>
        </p:nvSpPr>
        <p:spPr>
          <a:xfrm>
            <a:off x="4419600" y="3581400"/>
            <a:ext cx="1828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02105FC2-FEAD-48F4-9FA5-3923AF5FC8EA}" type="slidenum">
              <a:rPr lang="en-US" smtClean="0"/>
              <a:pPr>
                <a:defRPr/>
              </a:pPr>
              <a:t>7</a:t>
            </a:fld>
            <a:endParaRPr lang="en-US" dirty="0"/>
          </a:p>
        </p:txBody>
      </p:sp>
      <p:sp>
        <p:nvSpPr>
          <p:cNvPr id="6" name="TextBox 5"/>
          <p:cNvSpPr txBox="1"/>
          <p:nvPr/>
        </p:nvSpPr>
        <p:spPr>
          <a:xfrm rot="5400000">
            <a:off x="7473434" y="3511034"/>
            <a:ext cx="2971800" cy="369332"/>
          </a:xfrm>
          <a:prstGeom prst="rect">
            <a:avLst/>
          </a:prstGeom>
          <a:noFill/>
        </p:spPr>
        <p:txBody>
          <a:bodyPr wrap="square" rtlCol="0">
            <a:spAutoFit/>
          </a:bodyPr>
          <a:lstStyle/>
          <a:p>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eaLnBrk="1" fontAlgn="auto" hangingPunct="1">
              <a:spcAft>
                <a:spcPts val="0"/>
              </a:spcAft>
              <a:defRPr/>
            </a:pPr>
            <a:r>
              <a:rPr lang="en-US" sz="3200" b="1" i="1" u="sng" dirty="0" smtClean="0">
                <a:solidFill>
                  <a:schemeClr val="bg2">
                    <a:lumMod val="20000"/>
                    <a:lumOff val="80000"/>
                  </a:schemeClr>
                </a:solidFill>
                <a:latin typeface="Palatino Linotype" pitchFamily="18" charset="0"/>
              </a:rPr>
              <a:t>General Development Documents</a:t>
            </a:r>
            <a:endParaRPr lang="en-US" sz="3200" b="1"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609600" y="914400"/>
            <a:ext cx="8001000" cy="5334000"/>
          </a:xfrm>
        </p:spPr>
        <p:txBody>
          <a:bodyPr rtlCol="0">
            <a:normAutofit fontScale="92500" lnSpcReduction="10000"/>
          </a:bodyPr>
          <a:lstStyle/>
          <a:p>
            <a:pPr marL="342900" lvl="2" indent="-227013" algn="ctr" eaLnBrk="1" fontAlgn="auto" hangingPunct="1">
              <a:spcAft>
                <a:spcPts val="0"/>
              </a:spcAft>
              <a:buFont typeface="Arial" pitchFamily="34" charset="0"/>
              <a:buChar char="•"/>
              <a:defRPr/>
            </a:pPr>
            <a:endParaRPr lang="en-US" sz="600" b="1" u="sng" dirty="0">
              <a:solidFill>
                <a:srgbClr val="2F2B20"/>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800" b="1" dirty="0" smtClean="0">
                <a:solidFill>
                  <a:schemeClr val="bg1">
                    <a:lumMod val="75000"/>
                  </a:schemeClr>
                </a:solidFill>
                <a:latin typeface="Palatino Linotype" pitchFamily="18" charset="0"/>
              </a:rPr>
              <a:t>DECLARATION</a:t>
            </a:r>
            <a:r>
              <a:rPr lang="en-US" sz="2000" b="1" dirty="0" smtClean="0">
                <a:solidFill>
                  <a:schemeClr val="bg1">
                    <a:lumMod val="75000"/>
                  </a:schemeClr>
                </a:solidFill>
                <a:latin typeface="Palatino Linotype" pitchFamily="18" charset="0"/>
              </a:rPr>
              <a:t>:  </a:t>
            </a:r>
            <a:r>
              <a:rPr lang="en-US" sz="1900" dirty="0" smtClean="0">
                <a:solidFill>
                  <a:schemeClr val="bg1">
                    <a:lumMod val="75000"/>
                  </a:schemeClr>
                </a:solidFill>
                <a:latin typeface="Palatino Linotype" pitchFamily="18" charset="0"/>
              </a:rPr>
              <a:t>Is the basic document which subjects the property to the applicable statute and form of ownership.  A common interest ownership (CIO) community is created by filing the declaration and compliance with the applicable provisions of the Acts.</a:t>
            </a:r>
            <a:endParaRPr lang="en-US" sz="1900" b="1" dirty="0" smtClean="0">
              <a:solidFill>
                <a:schemeClr val="bg1">
                  <a:lumMod val="75000"/>
                </a:schemeClr>
              </a:solidFill>
              <a:latin typeface="Palatino Linotype" pitchFamily="18" charset="0"/>
            </a:endParaRPr>
          </a:p>
          <a:p>
            <a:pPr marL="114300" indent="0" eaLnBrk="1" fontAlgn="auto" hangingPunct="1">
              <a:spcAft>
                <a:spcPts val="0"/>
              </a:spcAft>
              <a:buClr>
                <a:srgbClr val="A9A57C"/>
              </a:buClr>
              <a:buFont typeface="Arial" charset="0"/>
              <a:buNone/>
              <a:defRPr/>
            </a:pPr>
            <a:endParaRPr lang="en-US" sz="1800" b="1" dirty="0" smtClean="0">
              <a:solidFill>
                <a:schemeClr val="bg1">
                  <a:lumMod val="75000"/>
                </a:schemeClr>
              </a:solidFill>
              <a:latin typeface="Palatino Linotype" pitchFamily="18" charset="0"/>
            </a:endParaRPr>
          </a:p>
          <a:p>
            <a:pPr marL="114300" indent="0" eaLnBrk="1" fontAlgn="auto" hangingPunct="1">
              <a:spcAft>
                <a:spcPts val="0"/>
              </a:spcAft>
              <a:buClr>
                <a:srgbClr val="A9A57C"/>
              </a:buClr>
              <a:buFont typeface="Arial" charset="0"/>
              <a:buNone/>
              <a:defRPr/>
            </a:pPr>
            <a:r>
              <a:rPr lang="en-US" sz="1800" b="1" dirty="0" smtClean="0">
                <a:solidFill>
                  <a:schemeClr val="bg1">
                    <a:lumMod val="75000"/>
                  </a:schemeClr>
                </a:solidFill>
                <a:latin typeface="Palatino Linotype" pitchFamily="18" charset="0"/>
              </a:rPr>
              <a:t>Description of Units:</a:t>
            </a:r>
          </a:p>
          <a:p>
            <a:pPr marL="114300" indent="0" eaLnBrk="1" fontAlgn="auto" hangingPunct="1">
              <a:spcAft>
                <a:spcPts val="0"/>
              </a:spcAft>
              <a:buClr>
                <a:srgbClr val="A9A57C"/>
              </a:buClr>
              <a:buFont typeface="Arial" charset="0"/>
              <a:buNone/>
              <a:defRPr/>
            </a:pPr>
            <a:r>
              <a:rPr lang="en-US" sz="1600" b="1" i="1" u="sng" dirty="0" smtClean="0">
                <a:solidFill>
                  <a:schemeClr val="bg1">
                    <a:lumMod val="75000"/>
                  </a:schemeClr>
                </a:solidFill>
                <a:latin typeface="Palatino Linotype" pitchFamily="18" charset="0"/>
              </a:rPr>
              <a:t>The UCA Defines a Condominium as:</a:t>
            </a:r>
          </a:p>
          <a:p>
            <a:pPr marL="114300" indent="0" algn="ctr" eaLnBrk="1" fontAlgn="auto" hangingPunct="1">
              <a:spcAft>
                <a:spcPts val="0"/>
              </a:spcAft>
              <a:buClr>
                <a:srgbClr val="A9A57C"/>
              </a:buClr>
              <a:buFont typeface="Arial" pitchFamily="34" charset="0"/>
              <a:buNone/>
              <a:defRPr/>
            </a:pPr>
            <a:endParaRPr lang="en-US" sz="800" b="1" i="1" u="sng" dirty="0">
              <a:solidFill>
                <a:srgbClr val="675E47"/>
              </a:solidFill>
              <a:latin typeface="Palatino Linotype" pitchFamily="18" charset="0"/>
            </a:endParaRPr>
          </a:p>
          <a:p>
            <a:pPr marL="114300" lvl="4" indent="0" eaLnBrk="1" fontAlgn="auto" hangingPunct="1">
              <a:spcAft>
                <a:spcPts val="0"/>
              </a:spcAft>
              <a:buFont typeface="Arial" charset="0"/>
              <a:buNone/>
              <a:defRPr/>
            </a:pPr>
            <a:r>
              <a:rPr lang="x-none" sz="1700" smtClean="0">
                <a:solidFill>
                  <a:schemeClr val="accent4">
                    <a:lumMod val="10000"/>
                  </a:schemeClr>
                </a:solidFill>
                <a:latin typeface="Palatino Linotype" pitchFamily="18" charset="0"/>
              </a:rPr>
              <a:t>Real </a:t>
            </a:r>
            <a:r>
              <a:rPr lang="x-none" sz="1700">
                <a:solidFill>
                  <a:schemeClr val="accent4">
                    <a:lumMod val="10000"/>
                  </a:schemeClr>
                </a:solidFill>
                <a:latin typeface="Palatino Linotype" pitchFamily="18" charset="0"/>
              </a:rPr>
              <a:t>estate, portions of which are designated for separate ownership and the remainder of which is designated for common ownership solely by the owners of those portions. Real estate is not a condominium unless the undivided interests in the common elements are vested in the unit </a:t>
            </a:r>
            <a:r>
              <a:rPr lang="x-none" sz="1700" smtClean="0">
                <a:solidFill>
                  <a:schemeClr val="accent4">
                    <a:lumMod val="10000"/>
                  </a:schemeClr>
                </a:solidFill>
                <a:latin typeface="Palatino Linotype" pitchFamily="18" charset="0"/>
              </a:rPr>
              <a:t>owners</a:t>
            </a:r>
            <a:r>
              <a:rPr lang="en-US" sz="1700" dirty="0" smtClean="0">
                <a:solidFill>
                  <a:schemeClr val="accent4">
                    <a:lumMod val="10000"/>
                  </a:schemeClr>
                </a:solidFill>
                <a:latin typeface="Palatino Linotype" pitchFamily="18" charset="0"/>
              </a:rPr>
              <a:t>.</a:t>
            </a:r>
            <a:endParaRPr lang="en-US" sz="1700" dirty="0">
              <a:solidFill>
                <a:schemeClr val="accent4">
                  <a:lumMod val="10000"/>
                </a:schemeClr>
              </a:solidFill>
              <a:latin typeface="Palatino Linotype" pitchFamily="18" charset="0"/>
            </a:endParaRPr>
          </a:p>
          <a:p>
            <a:pPr marL="0" lvl="1" indent="0" eaLnBrk="1" fontAlgn="auto" hangingPunct="1">
              <a:lnSpc>
                <a:spcPct val="10000"/>
              </a:lnSpc>
              <a:spcBef>
                <a:spcPts val="600"/>
              </a:spcBef>
              <a:spcAft>
                <a:spcPts val="0"/>
              </a:spcAft>
              <a:buClr>
                <a:srgbClr val="9CBEBD"/>
              </a:buClr>
              <a:buFont typeface="Arial" pitchFamily="34" charset="0"/>
              <a:buNone/>
              <a:defRPr/>
            </a:pPr>
            <a:endParaRPr lang="en-US" sz="2000" b="1" i="1" dirty="0" smtClean="0">
              <a:solidFill>
                <a:schemeClr val="bg1">
                  <a:lumMod val="50000"/>
                </a:schemeClr>
              </a:solidFill>
              <a:latin typeface="Palatino Linotype" pitchFamily="18" charset="0"/>
            </a:endParaRPr>
          </a:p>
          <a:p>
            <a:pPr marL="114300" lvl="1" indent="0" eaLnBrk="1" fontAlgn="auto" hangingPunct="1">
              <a:spcAft>
                <a:spcPts val="0"/>
              </a:spcAft>
              <a:buClr>
                <a:srgbClr val="9CBEBD"/>
              </a:buClr>
              <a:buFont typeface="Arial" pitchFamily="34" charset="0"/>
              <a:buNone/>
              <a:defRPr/>
            </a:pPr>
            <a:r>
              <a:rPr lang="en-US" sz="2000" b="1" i="1" dirty="0" smtClean="0">
                <a:solidFill>
                  <a:schemeClr val="bg1">
                    <a:lumMod val="50000"/>
                  </a:schemeClr>
                </a:solidFill>
                <a:latin typeface="Palatino Linotype" pitchFamily="18" charset="0"/>
              </a:rPr>
              <a:t>Common elements:</a:t>
            </a:r>
          </a:p>
          <a:p>
            <a:pPr marL="342900" lvl="1" fontAlgn="auto">
              <a:spcAft>
                <a:spcPts val="0"/>
              </a:spcAft>
              <a:buClrTx/>
              <a:defRPr/>
            </a:pPr>
            <a:r>
              <a:rPr lang="en-US" sz="1700" dirty="0" smtClean="0">
                <a:solidFill>
                  <a:schemeClr val="accent4">
                    <a:lumMod val="10000"/>
                  </a:schemeClr>
                </a:solidFill>
                <a:latin typeface="Palatino Linotype" pitchFamily="18" charset="0"/>
              </a:rPr>
              <a:t>All </a:t>
            </a:r>
            <a:r>
              <a:rPr lang="en-US" sz="1700" dirty="0">
                <a:solidFill>
                  <a:schemeClr val="accent4">
                    <a:lumMod val="10000"/>
                  </a:schemeClr>
                </a:solidFill>
                <a:latin typeface="Palatino Linotype" pitchFamily="18" charset="0"/>
              </a:rPr>
              <a:t>portions of a condominium other than the </a:t>
            </a:r>
            <a:r>
              <a:rPr lang="en-US" sz="1700" dirty="0" smtClean="0">
                <a:solidFill>
                  <a:schemeClr val="accent4">
                    <a:lumMod val="10000"/>
                  </a:schemeClr>
                </a:solidFill>
                <a:latin typeface="Palatino Linotype" pitchFamily="18" charset="0"/>
              </a:rPr>
              <a:t>units .</a:t>
            </a:r>
          </a:p>
          <a:p>
            <a:pPr marL="457200" lvl="1" indent="-342900" eaLnBrk="1" fontAlgn="auto" hangingPunct="1">
              <a:spcAft>
                <a:spcPts val="0"/>
              </a:spcAft>
              <a:buClr>
                <a:srgbClr val="9CBEBD"/>
              </a:buClr>
              <a:defRPr/>
            </a:pPr>
            <a:endParaRPr lang="en-US" sz="900" dirty="0">
              <a:solidFill>
                <a:srgbClr val="2F2B20"/>
              </a:solidFill>
              <a:latin typeface="Palatino Linotype" pitchFamily="18" charset="0"/>
            </a:endParaRPr>
          </a:p>
          <a:p>
            <a:pPr marL="114300" lvl="1" indent="0" eaLnBrk="1" fontAlgn="auto" hangingPunct="1">
              <a:spcAft>
                <a:spcPts val="0"/>
              </a:spcAft>
              <a:buClr>
                <a:srgbClr val="9CBEBD"/>
              </a:buClr>
              <a:buFont typeface="Arial" pitchFamily="34" charset="0"/>
              <a:buNone/>
              <a:defRPr/>
            </a:pPr>
            <a:r>
              <a:rPr lang="en-US" sz="2000" b="1" i="1" dirty="0">
                <a:solidFill>
                  <a:schemeClr val="bg1">
                    <a:lumMod val="50000"/>
                  </a:schemeClr>
                </a:solidFill>
                <a:latin typeface="Palatino Linotype" pitchFamily="18" charset="0"/>
              </a:rPr>
              <a:t>Limited common </a:t>
            </a:r>
            <a:r>
              <a:rPr lang="en-US" sz="2000" b="1" i="1" dirty="0" smtClean="0">
                <a:solidFill>
                  <a:schemeClr val="bg1">
                    <a:lumMod val="50000"/>
                  </a:schemeClr>
                </a:solidFill>
                <a:latin typeface="Palatino Linotype" pitchFamily="18" charset="0"/>
              </a:rPr>
              <a:t>elements:</a:t>
            </a:r>
          </a:p>
          <a:p>
            <a:pPr marL="342900" lvl="1" fontAlgn="auto">
              <a:spcAft>
                <a:spcPts val="0"/>
              </a:spcAft>
              <a:buClrTx/>
              <a:defRPr/>
            </a:pPr>
            <a:r>
              <a:rPr lang="en-US" sz="1700" dirty="0" smtClean="0">
                <a:solidFill>
                  <a:schemeClr val="accent4">
                    <a:lumMod val="10000"/>
                  </a:schemeClr>
                </a:solidFill>
                <a:latin typeface="Palatino Linotype" pitchFamily="18" charset="0"/>
              </a:rPr>
              <a:t>A </a:t>
            </a:r>
            <a:r>
              <a:rPr lang="en-US" sz="1700" dirty="0">
                <a:solidFill>
                  <a:schemeClr val="accent4">
                    <a:lumMod val="10000"/>
                  </a:schemeClr>
                </a:solidFill>
                <a:latin typeface="Palatino Linotype" pitchFamily="18" charset="0"/>
              </a:rPr>
              <a:t>portion of the common elements allocated by or pursuant to the declaration or by operation of section 3202(2) or (4) for the exclusive use of one or more but fewer than all of the </a:t>
            </a:r>
            <a:r>
              <a:rPr lang="en-US" sz="1700" dirty="0" smtClean="0">
                <a:solidFill>
                  <a:schemeClr val="accent4">
                    <a:lumMod val="10000"/>
                  </a:schemeClr>
                </a:solidFill>
                <a:latin typeface="Palatino Linotype" pitchFamily="18" charset="0"/>
              </a:rPr>
              <a:t>units.</a:t>
            </a:r>
            <a:endParaRPr lang="en-US" sz="1500" b="1" i="1" u="sng" dirty="0" smtClean="0">
              <a:solidFill>
                <a:srgbClr val="2F2B20"/>
              </a:solidFill>
              <a:latin typeface="Palatino Linotype" pitchFamily="18" charset="0"/>
            </a:endParaRPr>
          </a:p>
          <a:p>
            <a:pPr marL="114300" lvl="1" indent="0" algn="ctr" eaLnBrk="1" fontAlgn="auto" hangingPunct="1">
              <a:spcAft>
                <a:spcPts val="0"/>
              </a:spcAft>
              <a:buClr>
                <a:srgbClr val="9CBEBD"/>
              </a:buClr>
              <a:buFont typeface="Arial" pitchFamily="34" charset="0"/>
              <a:buNone/>
              <a:defRPr/>
            </a:pPr>
            <a:r>
              <a:rPr lang="en-US" sz="1600" b="1" i="1" u="sng" dirty="0" smtClean="0">
                <a:solidFill>
                  <a:schemeClr val="bg1">
                    <a:lumMod val="75000"/>
                  </a:schemeClr>
                </a:solidFill>
                <a:latin typeface="Palatino Linotype" pitchFamily="18" charset="0"/>
              </a:rPr>
              <a:t> [Please </a:t>
            </a:r>
            <a:r>
              <a:rPr lang="en-US" sz="1600" b="1" i="1" u="sng" dirty="0">
                <a:solidFill>
                  <a:schemeClr val="bg1">
                    <a:lumMod val="75000"/>
                  </a:schemeClr>
                </a:solidFill>
                <a:latin typeface="Palatino Linotype" pitchFamily="18" charset="0"/>
              </a:rPr>
              <a:t>see Exhibit </a:t>
            </a:r>
            <a:r>
              <a:rPr lang="en-US" sz="1600" b="1" i="1" u="sng" dirty="0" smtClean="0">
                <a:solidFill>
                  <a:schemeClr val="bg1">
                    <a:lumMod val="75000"/>
                  </a:schemeClr>
                </a:solidFill>
                <a:latin typeface="Palatino Linotype" pitchFamily="18" charset="0"/>
              </a:rPr>
              <a:t>“B” for Discussion]</a:t>
            </a:r>
          </a:p>
          <a:p>
            <a:pPr marL="114300" lvl="1" indent="0" algn="ctr" eaLnBrk="1" fontAlgn="auto" hangingPunct="1">
              <a:spcAft>
                <a:spcPts val="0"/>
              </a:spcAft>
              <a:buClr>
                <a:srgbClr val="9CBEBD"/>
              </a:buClr>
              <a:buFont typeface="Arial" pitchFamily="34" charset="0"/>
              <a:buNone/>
              <a:defRPr/>
            </a:pPr>
            <a:endParaRPr lang="en-US" sz="900" dirty="0" smtClean="0">
              <a:solidFill>
                <a:srgbClr val="2F2B20"/>
              </a:solidFill>
              <a:latin typeface="Palatino Linotype" pitchFamily="18" charset="0"/>
            </a:endParaRPr>
          </a:p>
          <a:p>
            <a:pPr marL="114300" lvl="1" indent="0" algn="ctr" eaLnBrk="1" fontAlgn="auto" hangingPunct="1">
              <a:spcAft>
                <a:spcPts val="0"/>
              </a:spcAft>
              <a:buClr>
                <a:srgbClr val="9CBEBD"/>
              </a:buClr>
              <a:buFont typeface="Arial" pitchFamily="34" charset="0"/>
              <a:buNone/>
              <a:defRPr/>
            </a:pPr>
            <a:endParaRPr lang="en-US" sz="1100" dirty="0">
              <a:solidFill>
                <a:srgbClr val="2F2B20"/>
              </a:solidFill>
              <a:latin typeface="Palatino Linotype" pitchFamily="18" charset="0"/>
            </a:endParaRPr>
          </a:p>
          <a:p>
            <a:pPr marL="114300" indent="0" eaLnBrk="1" fontAlgn="auto" hangingPunct="1">
              <a:spcAft>
                <a:spcPts val="0"/>
              </a:spcAft>
              <a:buFont typeface="Arial" pitchFamily="34" charset="0"/>
              <a:buNone/>
              <a:defRPr/>
            </a:pPr>
            <a:endParaRPr lang="en-US" dirty="0"/>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64A7016-0948-4861-A52D-74BDE61402D4}" type="slidenum">
              <a:rPr lang="en-US" smtClean="0"/>
              <a:pPr>
                <a:defRPr/>
              </a:pPr>
              <a:t>8</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90600"/>
          </a:xfrm>
        </p:spPr>
        <p:txBody>
          <a:bodyPr/>
          <a:lstStyle/>
          <a:p>
            <a:pPr algn="ctr" eaLnBrk="1" fontAlgn="auto" hangingPunct="1">
              <a:spcAft>
                <a:spcPts val="0"/>
              </a:spcAft>
              <a:defRPr/>
            </a:pPr>
            <a:r>
              <a:rPr lang="en-US" sz="3200" b="1" i="1" u="sng" dirty="0">
                <a:solidFill>
                  <a:schemeClr val="bg2">
                    <a:lumMod val="20000"/>
                    <a:lumOff val="80000"/>
                  </a:schemeClr>
                </a:solidFill>
                <a:latin typeface="Palatino Linotype" pitchFamily="18" charset="0"/>
              </a:rPr>
              <a:t>Description of </a:t>
            </a:r>
            <a:r>
              <a:rPr lang="en-US" sz="3200" b="1" i="1" u="sng" dirty="0" smtClean="0">
                <a:solidFill>
                  <a:schemeClr val="bg2">
                    <a:lumMod val="20000"/>
                    <a:lumOff val="80000"/>
                  </a:schemeClr>
                </a:solidFill>
                <a:latin typeface="Palatino Linotype" pitchFamily="18" charset="0"/>
              </a:rPr>
              <a:t>Units </a:t>
            </a:r>
            <a:r>
              <a:rPr lang="en-US" sz="2800" b="1" u="sng" dirty="0" smtClean="0">
                <a:solidFill>
                  <a:schemeClr val="bg2">
                    <a:lumMod val="20000"/>
                    <a:lumOff val="80000"/>
                  </a:schemeClr>
                </a:solidFill>
                <a:latin typeface="Castellar" pitchFamily="18" charset="0"/>
              </a:rPr>
              <a:t/>
            </a:r>
            <a:br>
              <a:rPr lang="en-US" sz="2800" b="1" u="sng" dirty="0" smtClean="0">
                <a:solidFill>
                  <a:schemeClr val="bg2">
                    <a:lumMod val="20000"/>
                    <a:lumOff val="80000"/>
                  </a:schemeClr>
                </a:solidFill>
                <a:latin typeface="Castellar" pitchFamily="18" charset="0"/>
              </a:rPr>
            </a:br>
            <a:endParaRPr lang="en-US" sz="1800" b="1"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762000" y="838200"/>
            <a:ext cx="7848600" cy="5650468"/>
          </a:xfrm>
        </p:spPr>
        <p:txBody>
          <a:bodyPr rtlCol="0">
            <a:normAutofit fontScale="92500" lnSpcReduction="20000"/>
          </a:bodyPr>
          <a:lstStyle/>
          <a:p>
            <a:pPr marL="114300" indent="0" algn="ctr" eaLnBrk="1" fontAlgn="auto" hangingPunct="1">
              <a:spcAft>
                <a:spcPts val="0"/>
              </a:spcAft>
              <a:buClr>
                <a:srgbClr val="A9A57C"/>
              </a:buClr>
              <a:buFont typeface="Arial" pitchFamily="34" charset="0"/>
              <a:buNone/>
              <a:defRPr/>
            </a:pPr>
            <a:r>
              <a:rPr lang="en-US" sz="2000" b="1" i="1" u="sng" dirty="0">
                <a:solidFill>
                  <a:srgbClr val="002060"/>
                </a:solidFill>
                <a:latin typeface="Palatino Linotype" pitchFamily="18" charset="0"/>
              </a:rPr>
              <a:t>The UPCA Defines a Planned Community </a:t>
            </a:r>
            <a:r>
              <a:rPr lang="en-US" sz="2000" b="1" i="1" u="sng" dirty="0" smtClean="0">
                <a:solidFill>
                  <a:srgbClr val="002060"/>
                </a:solidFill>
                <a:latin typeface="Palatino Linotype" pitchFamily="18" charset="0"/>
              </a:rPr>
              <a:t>as:</a:t>
            </a:r>
          </a:p>
          <a:p>
            <a:pPr marL="114300" indent="0" algn="ctr" eaLnBrk="1" fontAlgn="auto" hangingPunct="1">
              <a:spcAft>
                <a:spcPts val="0"/>
              </a:spcAft>
              <a:buClr>
                <a:srgbClr val="A9A57C"/>
              </a:buClr>
              <a:buFont typeface="Arial" pitchFamily="34" charset="0"/>
              <a:buNone/>
              <a:defRPr/>
            </a:pPr>
            <a:endParaRPr lang="en-US" sz="800" b="1" i="1" u="sng" dirty="0">
              <a:solidFill>
                <a:srgbClr val="675E47"/>
              </a:solidFill>
              <a:latin typeface="Palatino Linotype" pitchFamily="18" charset="0"/>
            </a:endParaRPr>
          </a:p>
          <a:p>
            <a:pPr marL="115887" lvl="1" indent="0" eaLnBrk="1" fontAlgn="auto" hangingPunct="1">
              <a:spcAft>
                <a:spcPts val="0"/>
              </a:spcAft>
              <a:buClr>
                <a:srgbClr val="9CBEBD"/>
              </a:buClr>
              <a:buFont typeface="Arial" charset="0"/>
              <a:buNone/>
              <a:defRPr/>
            </a:pPr>
            <a:r>
              <a:rPr lang="en-US" sz="1700" dirty="0">
                <a:solidFill>
                  <a:srgbClr val="2F2B20"/>
                </a:solidFill>
                <a:latin typeface="Palatino Linotype" pitchFamily="18" charset="0"/>
              </a:rPr>
              <a:t>Real estate with respect to which a person, by virtue of ownership of an interest in any portion of the real estate, is or may become obligated by covenant, easement or agreement imposed on the owner’s interest to pay any amount for real property taxes, insurance, maintenance, repair, improvement, management, administration or regulation of any part of the real estate other than the portion or interest owned solely by the person. The term excludes a cooperative and a condominium, but a condominium or cooperative may be part of a planned </a:t>
            </a:r>
            <a:r>
              <a:rPr lang="en-US" sz="1700" dirty="0" smtClean="0">
                <a:solidFill>
                  <a:srgbClr val="2F2B20"/>
                </a:solidFill>
                <a:latin typeface="Palatino Linotype" pitchFamily="18" charset="0"/>
              </a:rPr>
              <a:t>community.</a:t>
            </a:r>
            <a:endParaRPr lang="en-US" sz="1700" dirty="0">
              <a:solidFill>
                <a:srgbClr val="2F2B20"/>
              </a:solidFill>
              <a:latin typeface="Palatino Linotype" pitchFamily="18" charset="0"/>
            </a:endParaRPr>
          </a:p>
          <a:p>
            <a:pPr marL="0" indent="0" eaLnBrk="1" fontAlgn="auto" hangingPunct="1">
              <a:lnSpc>
                <a:spcPct val="10000"/>
              </a:lnSpc>
              <a:spcBef>
                <a:spcPts val="0"/>
              </a:spcBef>
              <a:spcAft>
                <a:spcPts val="0"/>
              </a:spcAft>
              <a:buFont typeface="Arial" pitchFamily="34" charset="0"/>
              <a:buChar char="•"/>
              <a:defRPr/>
            </a:pPr>
            <a:endParaRPr lang="en-US" sz="1700" dirty="0" smtClean="0"/>
          </a:p>
          <a:p>
            <a:pPr marL="114300" lvl="1" indent="0" fontAlgn="auto">
              <a:spcAft>
                <a:spcPts val="0"/>
              </a:spcAft>
              <a:buClrTx/>
              <a:buNone/>
              <a:defRPr/>
            </a:pPr>
            <a:r>
              <a:rPr lang="en-US" sz="1900" b="1" i="1" u="sng" dirty="0" smtClean="0">
                <a:solidFill>
                  <a:srgbClr val="2F2B20"/>
                </a:solidFill>
                <a:latin typeface="Palatino Linotype" pitchFamily="18" charset="0"/>
              </a:rPr>
              <a:t>Common elements</a:t>
            </a:r>
            <a:r>
              <a:rPr lang="en-US" sz="1900" b="1" dirty="0">
                <a:solidFill>
                  <a:srgbClr val="2F2B20"/>
                </a:solidFill>
                <a:latin typeface="Palatino Linotype" pitchFamily="18" charset="0"/>
              </a:rPr>
              <a:t> </a:t>
            </a:r>
            <a:r>
              <a:rPr lang="en-US" sz="1700" dirty="0" smtClean="0">
                <a:solidFill>
                  <a:srgbClr val="2F2B20"/>
                </a:solidFill>
                <a:latin typeface="Palatino Linotype" pitchFamily="18" charset="0"/>
              </a:rPr>
              <a:t>-</a:t>
            </a:r>
            <a:r>
              <a:rPr lang="en-US" sz="1700" b="1" dirty="0" smtClean="0">
                <a:solidFill>
                  <a:srgbClr val="2F2B20"/>
                </a:solidFill>
                <a:latin typeface="Palatino Linotype" pitchFamily="18" charset="0"/>
              </a:rPr>
              <a:t> </a:t>
            </a:r>
            <a:r>
              <a:rPr lang="en-US" sz="1700" dirty="0" smtClean="0">
                <a:solidFill>
                  <a:srgbClr val="2F2B20"/>
                </a:solidFill>
                <a:latin typeface="Palatino Linotype" pitchFamily="18" charset="0"/>
              </a:rPr>
              <a:t>in planned communities are referred to as  “common </a:t>
            </a:r>
            <a:r>
              <a:rPr lang="en-US" sz="1700" dirty="0">
                <a:solidFill>
                  <a:srgbClr val="2F2B20"/>
                </a:solidFill>
                <a:latin typeface="Palatino Linotype" pitchFamily="18" charset="0"/>
              </a:rPr>
              <a:t>facilities or controlled facilities</a:t>
            </a:r>
            <a:r>
              <a:rPr lang="en-US" sz="1700" dirty="0" smtClean="0">
                <a:solidFill>
                  <a:srgbClr val="2F2B20"/>
                </a:solidFill>
                <a:latin typeface="Palatino Linotype" pitchFamily="18" charset="0"/>
              </a:rPr>
              <a:t>”.</a:t>
            </a:r>
          </a:p>
          <a:p>
            <a:pPr marL="114300" lvl="1" indent="0" fontAlgn="auto">
              <a:spcAft>
                <a:spcPts val="0"/>
              </a:spcAft>
              <a:buClrTx/>
              <a:buNone/>
              <a:defRPr/>
            </a:pPr>
            <a:endParaRPr lang="en-US" sz="900" b="1" u="sng" dirty="0">
              <a:solidFill>
                <a:srgbClr val="2F2B20"/>
              </a:solidFill>
              <a:latin typeface="Palatino Linotype" pitchFamily="18" charset="0"/>
            </a:endParaRPr>
          </a:p>
          <a:p>
            <a:pPr marL="114300" lvl="1" indent="0" eaLnBrk="1" fontAlgn="auto" hangingPunct="1">
              <a:spcAft>
                <a:spcPts val="0"/>
              </a:spcAft>
              <a:buClr>
                <a:srgbClr val="9CBEBD"/>
              </a:buClr>
              <a:buFont typeface="Arial" pitchFamily="34" charset="0"/>
              <a:buChar char="•"/>
              <a:defRPr/>
            </a:pPr>
            <a:r>
              <a:rPr lang="en-US" sz="1900" b="1" i="1" u="sng" dirty="0" smtClean="0">
                <a:solidFill>
                  <a:srgbClr val="2F2B20"/>
                </a:solidFill>
                <a:latin typeface="Palatino Linotype" pitchFamily="18" charset="0"/>
              </a:rPr>
              <a:t>A common facility </a:t>
            </a:r>
            <a:r>
              <a:rPr lang="en-US" sz="1600" dirty="0" smtClean="0">
                <a:solidFill>
                  <a:srgbClr val="2F2B20"/>
                </a:solidFill>
                <a:latin typeface="Palatino Linotype" pitchFamily="18" charset="0"/>
              </a:rPr>
              <a:t>- </a:t>
            </a:r>
            <a:r>
              <a:rPr lang="en-US" sz="1700" dirty="0">
                <a:solidFill>
                  <a:srgbClr val="2F2B20"/>
                </a:solidFill>
                <a:latin typeface="Palatino Linotype" pitchFamily="18" charset="0"/>
              </a:rPr>
              <a:t>any real estate within a planned community which is owned by the association or leased to the association. The term does not include a </a:t>
            </a:r>
            <a:r>
              <a:rPr lang="en-US" sz="1700" dirty="0" smtClean="0">
                <a:solidFill>
                  <a:srgbClr val="2F2B20"/>
                </a:solidFill>
                <a:latin typeface="Palatino Linotype" pitchFamily="18" charset="0"/>
              </a:rPr>
              <a:t>unit. </a:t>
            </a:r>
          </a:p>
          <a:p>
            <a:pPr marL="114300" lvl="1" indent="0" eaLnBrk="1" fontAlgn="auto" hangingPunct="1">
              <a:spcAft>
                <a:spcPts val="0"/>
              </a:spcAft>
              <a:buClr>
                <a:srgbClr val="9CBEBD"/>
              </a:buClr>
              <a:buFont typeface="Arial" pitchFamily="34" charset="0"/>
              <a:buChar char="•"/>
              <a:defRPr/>
            </a:pPr>
            <a:endParaRPr lang="en-US" sz="1600" dirty="0">
              <a:solidFill>
                <a:srgbClr val="2F2B20"/>
              </a:solidFill>
              <a:latin typeface="Palatino Linotype" pitchFamily="18" charset="0"/>
            </a:endParaRPr>
          </a:p>
          <a:p>
            <a:pPr marL="114300" lvl="1" indent="0" eaLnBrk="1" fontAlgn="auto" hangingPunct="1">
              <a:spcAft>
                <a:spcPts val="0"/>
              </a:spcAft>
              <a:buClr>
                <a:srgbClr val="9CBEBD"/>
              </a:buClr>
              <a:buFont typeface="Arial" pitchFamily="34" charset="0"/>
              <a:buChar char="•"/>
              <a:defRPr/>
            </a:pPr>
            <a:r>
              <a:rPr lang="en-US" sz="1900" b="1" i="1" u="sng" dirty="0">
                <a:solidFill>
                  <a:srgbClr val="2F2B20"/>
                </a:solidFill>
                <a:latin typeface="Palatino Linotype" pitchFamily="18" charset="0"/>
              </a:rPr>
              <a:t>A controlled facility </a:t>
            </a:r>
            <a:r>
              <a:rPr lang="en-US" sz="1600" dirty="0">
                <a:solidFill>
                  <a:srgbClr val="2F2B20"/>
                </a:solidFill>
                <a:latin typeface="Palatino Linotype" pitchFamily="18" charset="0"/>
              </a:rPr>
              <a:t>-</a:t>
            </a:r>
            <a:r>
              <a:rPr lang="en-US" sz="1700" dirty="0">
                <a:solidFill>
                  <a:srgbClr val="2F2B20"/>
                </a:solidFill>
                <a:latin typeface="Palatino Linotype" pitchFamily="18" charset="0"/>
              </a:rPr>
              <a:t> any real estate within a planned community, whether or not a part of a unit, that is not a common facility but is maintained, improved, repaired, replaced, regulated, managed, insured or controlled by the </a:t>
            </a:r>
            <a:r>
              <a:rPr lang="en-US" sz="1700" dirty="0" smtClean="0">
                <a:solidFill>
                  <a:srgbClr val="2F2B20"/>
                </a:solidFill>
                <a:latin typeface="Palatino Linotype" pitchFamily="18" charset="0"/>
              </a:rPr>
              <a:t>association.</a:t>
            </a:r>
            <a:endParaRPr lang="en-US" sz="1600" dirty="0" smtClean="0">
              <a:solidFill>
                <a:srgbClr val="2F2B20"/>
              </a:solidFill>
              <a:latin typeface="Palatino Linotype" pitchFamily="18" charset="0"/>
            </a:endParaRPr>
          </a:p>
          <a:p>
            <a:pPr marL="342900" lvl="1" eaLnBrk="1" fontAlgn="auto" hangingPunct="1">
              <a:spcAft>
                <a:spcPts val="0"/>
              </a:spcAft>
              <a:buClr>
                <a:srgbClr val="9CBEBD"/>
              </a:buClr>
              <a:buFont typeface="Arial" pitchFamily="34" charset="0"/>
              <a:buChar char="•"/>
              <a:defRPr/>
            </a:pPr>
            <a:endParaRPr lang="en-US" sz="800" dirty="0">
              <a:solidFill>
                <a:srgbClr val="2F2B20"/>
              </a:solidFill>
              <a:latin typeface="Palatino Linotype" pitchFamily="18" charset="0"/>
            </a:endParaRPr>
          </a:p>
          <a:p>
            <a:pPr marL="114300" lvl="1" indent="0" algn="ctr" eaLnBrk="1" fontAlgn="auto" hangingPunct="1">
              <a:spcAft>
                <a:spcPts val="0"/>
              </a:spcAft>
              <a:buClr>
                <a:srgbClr val="9CBEBD"/>
              </a:buClr>
              <a:buFont typeface="Arial" pitchFamily="34" charset="0"/>
              <a:buNone/>
              <a:defRPr/>
            </a:pPr>
            <a:r>
              <a:rPr lang="en-US" sz="1700" b="1" i="1" u="sng" dirty="0" smtClean="0">
                <a:solidFill>
                  <a:srgbClr val="002060"/>
                </a:solidFill>
                <a:latin typeface="Palatino Linotype" pitchFamily="18" charset="0"/>
              </a:rPr>
              <a:t>[</a:t>
            </a:r>
            <a:r>
              <a:rPr lang="en-US" sz="1700" b="1" i="1" u="sng" dirty="0">
                <a:solidFill>
                  <a:srgbClr val="002060"/>
                </a:solidFill>
                <a:latin typeface="Palatino Linotype" pitchFamily="18" charset="0"/>
              </a:rPr>
              <a:t>Please see Exhibit “C” for an example</a:t>
            </a:r>
            <a:r>
              <a:rPr lang="en-US" sz="1700" b="1" i="1" u="sng" dirty="0" smtClean="0">
                <a:solidFill>
                  <a:srgbClr val="002060"/>
                </a:solidFill>
                <a:latin typeface="Palatino Linotype" pitchFamily="18" charset="0"/>
              </a:rPr>
              <a:t>]</a:t>
            </a:r>
          </a:p>
          <a:p>
            <a:pPr marL="114300" indent="0" algn="ctr" eaLnBrk="1" fontAlgn="auto" hangingPunct="1">
              <a:spcAft>
                <a:spcPts val="0"/>
              </a:spcAft>
              <a:buClr>
                <a:srgbClr val="A9A57C"/>
              </a:buClr>
              <a:buFont typeface="Arial" pitchFamily="34" charset="0"/>
              <a:buNone/>
              <a:defRPr/>
            </a:pPr>
            <a:endParaRPr lang="en-US" sz="2000" b="1" i="1" u="sng" dirty="0" smtClean="0">
              <a:solidFill>
                <a:schemeClr val="bg1">
                  <a:lumMod val="75000"/>
                </a:schemeClr>
              </a:solidFill>
              <a:latin typeface="Palatino Linotype" pitchFamily="18" charset="0"/>
            </a:endParaRPr>
          </a:p>
          <a:p>
            <a:pPr marL="114300" indent="0" algn="ctr" eaLnBrk="1" fontAlgn="auto" hangingPunct="1">
              <a:spcAft>
                <a:spcPts val="0"/>
              </a:spcAft>
              <a:buClr>
                <a:srgbClr val="A9A57C"/>
              </a:buClr>
              <a:buFont typeface="Arial" pitchFamily="34" charset="0"/>
              <a:buNone/>
              <a:defRPr/>
            </a:pPr>
            <a:r>
              <a:rPr lang="x-none" sz="2000" b="1" i="1" u="sng" smtClean="0">
                <a:solidFill>
                  <a:schemeClr val="bg1">
                    <a:lumMod val="75000"/>
                  </a:schemeClr>
                </a:solidFill>
                <a:latin typeface="Palatino Linotype" pitchFamily="18" charset="0"/>
              </a:rPr>
              <a:t>Incorporate Or Not</a:t>
            </a:r>
            <a:r>
              <a:rPr lang="en-US" sz="2000" b="1" i="1" u="sng" dirty="0" smtClean="0">
                <a:solidFill>
                  <a:schemeClr val="bg1">
                    <a:lumMod val="75000"/>
                  </a:schemeClr>
                </a:solidFill>
                <a:latin typeface="Palatino Linotype" pitchFamily="18" charset="0"/>
              </a:rPr>
              <a:t> to </a:t>
            </a:r>
            <a:r>
              <a:rPr lang="x-none" sz="2000" b="1" i="1" u="sng" smtClean="0">
                <a:solidFill>
                  <a:schemeClr val="bg1">
                    <a:lumMod val="75000"/>
                  </a:schemeClr>
                </a:solidFill>
                <a:latin typeface="Palatino Linotype" pitchFamily="18" charset="0"/>
              </a:rPr>
              <a:t>Incorporate</a:t>
            </a:r>
            <a:endParaRPr lang="en-US" sz="2000" b="1" i="1" u="sng" dirty="0" smtClean="0">
              <a:solidFill>
                <a:schemeClr val="bg1">
                  <a:lumMod val="75000"/>
                </a:schemeClr>
              </a:solidFill>
              <a:latin typeface="Palatino Linotype" pitchFamily="18" charset="0"/>
            </a:endParaRPr>
          </a:p>
          <a:p>
            <a:pPr marL="114300" indent="0" algn="ctr" eaLnBrk="1" fontAlgn="auto" hangingPunct="1">
              <a:spcAft>
                <a:spcPts val="0"/>
              </a:spcAft>
              <a:buClr>
                <a:srgbClr val="A9A57C"/>
              </a:buClr>
              <a:buFont typeface="Arial" pitchFamily="34" charset="0"/>
              <a:buNone/>
              <a:defRPr/>
            </a:pPr>
            <a:endParaRPr lang="en-US" sz="900" b="1" i="1" u="sng" dirty="0" smtClean="0">
              <a:solidFill>
                <a:schemeClr val="bg1">
                  <a:lumMod val="75000"/>
                </a:schemeClr>
              </a:solidFill>
              <a:latin typeface="Palatino Linotype" pitchFamily="18" charset="0"/>
            </a:endParaRPr>
          </a:p>
          <a:p>
            <a:pPr marL="685800" indent="0" eaLnBrk="1" fontAlgn="auto" hangingPunct="1">
              <a:spcAft>
                <a:spcPts val="0"/>
              </a:spcAft>
              <a:buClr>
                <a:srgbClr val="A9A57C"/>
              </a:buClr>
              <a:buFont typeface="Arial" charset="0"/>
              <a:buNone/>
              <a:defRPr/>
            </a:pPr>
            <a:r>
              <a:rPr lang="en-US" sz="1700" b="1" dirty="0" smtClean="0">
                <a:solidFill>
                  <a:schemeClr val="accent4">
                    <a:lumMod val="10000"/>
                  </a:schemeClr>
                </a:solidFill>
                <a:latin typeface="Palatino Linotype" pitchFamily="18" charset="0"/>
              </a:rPr>
              <a:t>The Association is organized as a profit or nonprofit corporation or as an unincorporated association. (UCA  §3301 or UPCA  §5301</a:t>
            </a:r>
            <a:r>
              <a:rPr lang="en-US" sz="1700" dirty="0" smtClean="0">
                <a:solidFill>
                  <a:schemeClr val="accent4">
                    <a:lumMod val="10000"/>
                  </a:schemeClr>
                </a:solidFill>
                <a:latin typeface="Palatino Linotype" pitchFamily="18" charset="0"/>
              </a:rPr>
              <a:t>)</a:t>
            </a:r>
          </a:p>
          <a:p>
            <a:pPr eaLnBrk="1" fontAlgn="auto" hangingPunct="1">
              <a:spcAft>
                <a:spcPts val="0"/>
              </a:spcAft>
              <a:buFont typeface="Arial" pitchFamily="34" charset="0"/>
              <a:buChar char="•"/>
              <a:defRPr/>
            </a:pPr>
            <a:endParaRPr lang="en-US" dirty="0"/>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27F3C793-D31F-4E72-AB5D-8B38B68D85BD}" type="slidenum">
              <a:rPr lang="en-US" smtClean="0"/>
              <a:pPr>
                <a:defRPr/>
              </a:pPr>
              <a:t>9</a:t>
            </a:fld>
            <a:endParaRPr lang="en-US" dirty="0"/>
          </a:p>
        </p:txBody>
      </p:sp>
      <p:sp>
        <p:nvSpPr>
          <p:cNvPr id="7" name="TextBox 6"/>
          <p:cNvSpPr txBox="1"/>
          <p:nvPr/>
        </p:nvSpPr>
        <p:spPr>
          <a:xfrm>
            <a:off x="3124200" y="6488668"/>
            <a:ext cx="2971800" cy="369332"/>
          </a:xfrm>
          <a:prstGeom prst="rect">
            <a:avLst/>
          </a:prstGeom>
          <a:noFill/>
        </p:spPr>
        <p:txBody>
          <a:bodyPr wrap="square" rtlCol="0">
            <a:spAutoFit/>
          </a:bodyPr>
          <a:lstStyle/>
          <a:p>
            <a:pPr algn="ctr"/>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de building">
  <a:themeElements>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NBI Presentation Work. side building</Template>
  <TotalTime>1923</TotalTime>
  <Words>4233</Words>
  <Application>Microsoft Office PowerPoint</Application>
  <PresentationFormat>On-screen Show (4:3)</PresentationFormat>
  <Paragraphs>487</Paragraphs>
  <Slides>32</Slides>
  <Notes>29</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side building</vt:lpstr>
      <vt:lpstr>1_Green with White Fence Segoe_TP10286746</vt:lpstr>
      <vt:lpstr>White with Courier font for code slides</vt:lpstr>
      <vt:lpstr>Blue Segoe 4-3 template-template_April-17-2007</vt:lpstr>
      <vt:lpstr>1_White with Courier font for code slides</vt:lpstr>
      <vt:lpstr>Effective Document Preparation and Formation Process  In Pennsylvania</vt:lpstr>
      <vt:lpstr> ACKNOWLEDGMENTS </vt:lpstr>
      <vt:lpstr>Common Interest Community Data</vt:lpstr>
      <vt:lpstr>     Zoning and Subdivision Regulations  </vt:lpstr>
      <vt:lpstr> Plats and Plans  </vt:lpstr>
      <vt:lpstr>Plats cont’d…</vt:lpstr>
      <vt:lpstr>PowerPoint Presentation</vt:lpstr>
      <vt:lpstr>General Development Documents</vt:lpstr>
      <vt:lpstr>Description of Units  </vt:lpstr>
      <vt:lpstr>PowerPoint Presentation</vt:lpstr>
      <vt:lpstr>      Public Offering Statement  </vt:lpstr>
      <vt:lpstr>Public Offering Statement</vt:lpstr>
      <vt:lpstr>    Public Offer Statement  Additional Provisions to Consider </vt:lpstr>
      <vt:lpstr>Declaration</vt:lpstr>
      <vt:lpstr>PowerPoint Presentation</vt:lpstr>
      <vt:lpstr>Special Declarant Rights</vt:lpstr>
      <vt:lpstr>  Provisions Applicable to a Condominium </vt:lpstr>
      <vt:lpstr>Provisions Applicable to a Planned Community</vt:lpstr>
      <vt:lpstr> Amendment(s) to the Declaration  </vt:lpstr>
      <vt:lpstr>Bylaws</vt:lpstr>
      <vt:lpstr> Bylaws</vt:lpstr>
      <vt:lpstr>PowerPoint Presentation</vt:lpstr>
      <vt:lpstr> Executive Board Members and Officers  </vt:lpstr>
      <vt:lpstr>       </vt:lpstr>
      <vt:lpstr>Before Beginning to Draft</vt:lpstr>
      <vt:lpstr>Starting the document; Choosing the Right Form</vt:lpstr>
      <vt:lpstr>Communication With Client During  The Drafting Process</vt:lpstr>
      <vt:lpstr>Key items in Governing Documents to Consider or Include</vt:lpstr>
      <vt:lpstr>Ensuring Age Restrictions Are Legal</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ASPECTS OF CONDOMINIUM DEVELOPMENT AND  HOMEOWNERS’ ASSOCIATIONS</dc:title>
  <dc:creator>Mommy</dc:creator>
  <cp:lastModifiedBy>Robert</cp:lastModifiedBy>
  <cp:revision>163</cp:revision>
  <dcterms:created xsi:type="dcterms:W3CDTF">2012-02-28T16:25:02Z</dcterms:created>
  <dcterms:modified xsi:type="dcterms:W3CDTF">2012-03-16T12:54:55Z</dcterms:modified>
</cp:coreProperties>
</file>